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57" r:id="rId2"/>
    <p:sldId id="261" r:id="rId3"/>
    <p:sldId id="263" r:id="rId4"/>
    <p:sldId id="259" r:id="rId5"/>
    <p:sldId id="260" r:id="rId6"/>
    <p:sldId id="266" r:id="rId7"/>
    <p:sldId id="265" r:id="rId8"/>
    <p:sldId id="267" r:id="rId9"/>
    <p:sldId id="268" r:id="rId10"/>
    <p:sldId id="270" r:id="rId11"/>
    <p:sldId id="274" r:id="rId12"/>
    <p:sldId id="275" r:id="rId13"/>
    <p:sldId id="276" r:id="rId14"/>
    <p:sldId id="279" r:id="rId15"/>
    <p:sldId id="281" r:id="rId16"/>
    <p:sldId id="277" r:id="rId17"/>
    <p:sldId id="278" r:id="rId18"/>
    <p:sldId id="28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767A"/>
    <a:srgbClr val="2A536C"/>
    <a:srgbClr val="800000"/>
    <a:srgbClr val="9E4C17"/>
    <a:srgbClr val="408B9E"/>
    <a:srgbClr val="69ABAB"/>
    <a:srgbClr val="4A7877"/>
    <a:srgbClr val="B41F27"/>
    <a:srgbClr val="4D7877"/>
    <a:srgbClr val="06325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40" autoAdjust="0"/>
  </p:normalViewPr>
  <p:slideViewPr>
    <p:cSldViewPr snapToGrid="0" snapToObjects="1">
      <p:cViewPr>
        <p:scale>
          <a:sx n="99" d="100"/>
          <a:sy n="99" d="100"/>
        </p:scale>
        <p:origin x="-1240"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ED08A4-8F4F-064E-A895-D77D7884EF0B}" type="datetimeFigureOut">
              <a:rPr lang="en-US" smtClean="0"/>
              <a:t>2014/11/12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76C383-6C91-6E4B-87CD-0352BDD20D78}" type="slidenum">
              <a:rPr lang="en-US" smtClean="0"/>
              <a:t>‹#›</a:t>
            </a:fld>
            <a:endParaRPr lang="en-US"/>
          </a:p>
        </p:txBody>
      </p:sp>
    </p:spTree>
    <p:extLst>
      <p:ext uri="{BB962C8B-B14F-4D97-AF65-F5344CB8AC3E}">
        <p14:creationId xmlns:p14="http://schemas.microsoft.com/office/powerpoint/2010/main" val="40311779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broad strokes, we define the Right to the City as a discourse that promotes the exercise of full citizenship, the democratic management of the city and the recognition of the social function of the city and of urban property. Appropriation and participation can be considered as two defining characteristics of the Right to the City. The discourse offers an alternative to the ‘city-as-merchandise’ and imagines the urban as a space where all life can thrive. </a:t>
            </a:r>
            <a:endParaRPr lang="en-US" dirty="0"/>
          </a:p>
        </p:txBody>
      </p:sp>
      <p:sp>
        <p:nvSpPr>
          <p:cNvPr id="4" name="Slide Number Placeholder 3"/>
          <p:cNvSpPr>
            <a:spLocks noGrp="1"/>
          </p:cNvSpPr>
          <p:nvPr>
            <p:ph type="sldNum" sz="quarter" idx="10"/>
          </p:nvPr>
        </p:nvSpPr>
        <p:spPr/>
        <p:txBody>
          <a:bodyPr/>
          <a:lstStyle/>
          <a:p>
            <a:fld id="{6D76C383-6C91-6E4B-87CD-0352BDD20D78}" type="slidenum">
              <a:rPr lang="en-US" smtClean="0"/>
              <a:t>3</a:t>
            </a:fld>
            <a:endParaRPr lang="en-US"/>
          </a:p>
        </p:txBody>
      </p:sp>
    </p:spTree>
    <p:extLst>
      <p:ext uri="{BB962C8B-B14F-4D97-AF65-F5344CB8AC3E}">
        <p14:creationId xmlns:p14="http://schemas.microsoft.com/office/powerpoint/2010/main" val="847180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2011</a:t>
            </a:r>
            <a:r>
              <a:rPr lang="en-US" baseline="0" dirty="0" smtClean="0"/>
              <a:t> </a:t>
            </a:r>
            <a:r>
              <a:rPr lang="en-US" baseline="0" dirty="0" err="1" smtClean="0"/>
              <a:t>Isandla</a:t>
            </a:r>
            <a:r>
              <a:rPr lang="en-US" baseline="0" dirty="0" smtClean="0"/>
              <a:t> Institute, along with Shack Dwellers International, hosted dialogues during which members of community-based organisations discussed the Right to the City and it’s relevance. The following graph was created out of that process. It shows that the Right to the City complex, and that it operates at multiple scales. </a:t>
            </a:r>
            <a:endParaRPr lang="en-US" dirty="0"/>
          </a:p>
        </p:txBody>
      </p:sp>
      <p:sp>
        <p:nvSpPr>
          <p:cNvPr id="4" name="Slide Number Placeholder 3"/>
          <p:cNvSpPr>
            <a:spLocks noGrp="1"/>
          </p:cNvSpPr>
          <p:nvPr>
            <p:ph type="sldNum" sz="quarter" idx="10"/>
          </p:nvPr>
        </p:nvSpPr>
        <p:spPr/>
        <p:txBody>
          <a:bodyPr/>
          <a:lstStyle/>
          <a:p>
            <a:fld id="{6D76C383-6C91-6E4B-87CD-0352BDD20D78}" type="slidenum">
              <a:rPr lang="en-US" smtClean="0"/>
              <a:t>4</a:t>
            </a:fld>
            <a:endParaRPr lang="en-US"/>
          </a:p>
        </p:txBody>
      </p:sp>
    </p:spTree>
    <p:extLst>
      <p:ext uri="{BB962C8B-B14F-4D97-AF65-F5344CB8AC3E}">
        <p14:creationId xmlns:p14="http://schemas.microsoft.com/office/powerpoint/2010/main" val="2895937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state of affairs</a:t>
            </a:r>
            <a:r>
              <a:rPr lang="en-US" baseline="0" dirty="0" smtClean="0"/>
              <a:t> in South African cities indicates a dire need for alternative strategies for urban development and management. But the policy environment suggests that </a:t>
            </a:r>
            <a:r>
              <a:rPr lang="en-US" baseline="0" dirty="0" err="1" smtClean="0"/>
              <a:t>institutionalisation</a:t>
            </a:r>
            <a:r>
              <a:rPr lang="en-US" baseline="0" dirty="0" smtClean="0"/>
              <a:t> might not be the best approach. </a:t>
            </a:r>
            <a:r>
              <a:rPr lang="en-US" dirty="0" smtClean="0"/>
              <a:t>Since there</a:t>
            </a:r>
            <a:r>
              <a:rPr lang="en-US" baseline="0" dirty="0" smtClean="0"/>
              <a:t> is no formal uptake of the notion of ‘the Right to the City’ in South Africa we’ve tried to assess the value of the language of the Right to the City, rather than it’s applicability as a right. Our analysis has also shown that it is unlikely that the Right to the City will be taken up in policy or legislation in the near future, and as such it is more useful understanding it as a framework through which to give structure to local struggles. The purpose of the case study was to investigate the opportunities for the Right to the City to add value.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6D76C383-6C91-6E4B-87CD-0352BDD20D78}" type="slidenum">
              <a:rPr lang="en-US" smtClean="0"/>
              <a:t>7</a:t>
            </a:fld>
            <a:endParaRPr lang="en-US"/>
          </a:p>
        </p:txBody>
      </p:sp>
    </p:spTree>
    <p:extLst>
      <p:ext uri="{BB962C8B-B14F-4D97-AF65-F5344CB8AC3E}">
        <p14:creationId xmlns:p14="http://schemas.microsoft.com/office/powerpoint/2010/main" val="2679667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6C383-6C91-6E4B-87CD-0352BDD20D78}" type="slidenum">
              <a:rPr lang="en-US" smtClean="0"/>
              <a:t>15</a:t>
            </a:fld>
            <a:endParaRPr lang="en-US"/>
          </a:p>
        </p:txBody>
      </p:sp>
    </p:spTree>
    <p:extLst>
      <p:ext uri="{BB962C8B-B14F-4D97-AF65-F5344CB8AC3E}">
        <p14:creationId xmlns:p14="http://schemas.microsoft.com/office/powerpoint/2010/main" val="2895937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FFD4DD-AF77-FB4B-B822-AB1585368812}" type="datetimeFigureOut">
              <a:rPr lang="en-US" smtClean="0"/>
              <a:t>2014/11/12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29766E-97AC-6540-9CBB-012EBA8ACC84}" type="slidenum">
              <a:rPr lang="en-US" smtClean="0"/>
              <a:t>‹#›</a:t>
            </a:fld>
            <a:endParaRPr lang="en-US"/>
          </a:p>
        </p:txBody>
      </p:sp>
    </p:spTree>
    <p:extLst>
      <p:ext uri="{BB962C8B-B14F-4D97-AF65-F5344CB8AC3E}">
        <p14:creationId xmlns:p14="http://schemas.microsoft.com/office/powerpoint/2010/main" val="2111577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FFD4DD-AF77-FB4B-B822-AB1585368812}" type="datetimeFigureOut">
              <a:rPr lang="en-US" smtClean="0"/>
              <a:t>2014/11/12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29766E-97AC-6540-9CBB-012EBA8ACC84}" type="slidenum">
              <a:rPr lang="en-US" smtClean="0"/>
              <a:t>‹#›</a:t>
            </a:fld>
            <a:endParaRPr lang="en-US"/>
          </a:p>
        </p:txBody>
      </p:sp>
    </p:spTree>
    <p:extLst>
      <p:ext uri="{BB962C8B-B14F-4D97-AF65-F5344CB8AC3E}">
        <p14:creationId xmlns:p14="http://schemas.microsoft.com/office/powerpoint/2010/main" val="3037745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FFD4DD-AF77-FB4B-B822-AB1585368812}" type="datetimeFigureOut">
              <a:rPr lang="en-US" smtClean="0"/>
              <a:t>2014/11/12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29766E-97AC-6540-9CBB-012EBA8ACC84}" type="slidenum">
              <a:rPr lang="en-US" smtClean="0"/>
              <a:t>‹#›</a:t>
            </a:fld>
            <a:endParaRPr lang="en-US"/>
          </a:p>
        </p:txBody>
      </p:sp>
    </p:spTree>
    <p:extLst>
      <p:ext uri="{BB962C8B-B14F-4D97-AF65-F5344CB8AC3E}">
        <p14:creationId xmlns:p14="http://schemas.microsoft.com/office/powerpoint/2010/main" val="465554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75258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FFD4DD-AF77-FB4B-B822-AB1585368812}" type="datetimeFigureOut">
              <a:rPr lang="en-US" smtClean="0"/>
              <a:t>2014/11/12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29766E-97AC-6540-9CBB-012EBA8ACC84}" type="slidenum">
              <a:rPr lang="en-US" smtClean="0"/>
              <a:t>‹#›</a:t>
            </a:fld>
            <a:endParaRPr lang="en-US"/>
          </a:p>
        </p:txBody>
      </p:sp>
    </p:spTree>
    <p:extLst>
      <p:ext uri="{BB962C8B-B14F-4D97-AF65-F5344CB8AC3E}">
        <p14:creationId xmlns:p14="http://schemas.microsoft.com/office/powerpoint/2010/main" val="1669269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FFD4DD-AF77-FB4B-B822-AB1585368812}" type="datetimeFigureOut">
              <a:rPr lang="en-US" smtClean="0"/>
              <a:t>2014/11/12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29766E-97AC-6540-9CBB-012EBA8ACC84}" type="slidenum">
              <a:rPr lang="en-US" smtClean="0"/>
              <a:t>‹#›</a:t>
            </a:fld>
            <a:endParaRPr lang="en-US"/>
          </a:p>
        </p:txBody>
      </p:sp>
    </p:spTree>
    <p:extLst>
      <p:ext uri="{BB962C8B-B14F-4D97-AF65-F5344CB8AC3E}">
        <p14:creationId xmlns:p14="http://schemas.microsoft.com/office/powerpoint/2010/main" val="480321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FFD4DD-AF77-FB4B-B822-AB1585368812}" type="datetimeFigureOut">
              <a:rPr lang="en-US" smtClean="0"/>
              <a:t>2014/11/12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29766E-97AC-6540-9CBB-012EBA8ACC84}" type="slidenum">
              <a:rPr lang="en-US" smtClean="0"/>
              <a:t>‹#›</a:t>
            </a:fld>
            <a:endParaRPr lang="en-US"/>
          </a:p>
        </p:txBody>
      </p:sp>
    </p:spTree>
    <p:extLst>
      <p:ext uri="{BB962C8B-B14F-4D97-AF65-F5344CB8AC3E}">
        <p14:creationId xmlns:p14="http://schemas.microsoft.com/office/powerpoint/2010/main" val="316389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FFD4DD-AF77-FB4B-B822-AB1585368812}" type="datetimeFigureOut">
              <a:rPr lang="en-US" smtClean="0"/>
              <a:t>2014/11/12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29766E-97AC-6540-9CBB-012EBA8ACC84}" type="slidenum">
              <a:rPr lang="en-US" smtClean="0"/>
              <a:t>‹#›</a:t>
            </a:fld>
            <a:endParaRPr lang="en-US"/>
          </a:p>
        </p:txBody>
      </p:sp>
    </p:spTree>
    <p:extLst>
      <p:ext uri="{BB962C8B-B14F-4D97-AF65-F5344CB8AC3E}">
        <p14:creationId xmlns:p14="http://schemas.microsoft.com/office/powerpoint/2010/main" val="1062766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FFD4DD-AF77-FB4B-B822-AB1585368812}" type="datetimeFigureOut">
              <a:rPr lang="en-US" smtClean="0"/>
              <a:t>2014/11/12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29766E-97AC-6540-9CBB-012EBA8ACC84}" type="slidenum">
              <a:rPr lang="en-US" smtClean="0"/>
              <a:t>‹#›</a:t>
            </a:fld>
            <a:endParaRPr lang="en-US"/>
          </a:p>
        </p:txBody>
      </p:sp>
    </p:spTree>
    <p:extLst>
      <p:ext uri="{BB962C8B-B14F-4D97-AF65-F5344CB8AC3E}">
        <p14:creationId xmlns:p14="http://schemas.microsoft.com/office/powerpoint/2010/main" val="241397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FFD4DD-AF77-FB4B-B822-AB1585368812}" type="datetimeFigureOut">
              <a:rPr lang="en-US" smtClean="0"/>
              <a:t>2014/11/12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29766E-97AC-6540-9CBB-012EBA8ACC84}" type="slidenum">
              <a:rPr lang="en-US" smtClean="0"/>
              <a:t>‹#›</a:t>
            </a:fld>
            <a:endParaRPr lang="en-US"/>
          </a:p>
        </p:txBody>
      </p:sp>
    </p:spTree>
    <p:extLst>
      <p:ext uri="{BB962C8B-B14F-4D97-AF65-F5344CB8AC3E}">
        <p14:creationId xmlns:p14="http://schemas.microsoft.com/office/powerpoint/2010/main" val="298009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FFD4DD-AF77-FB4B-B822-AB1585368812}" type="datetimeFigureOut">
              <a:rPr lang="en-US" smtClean="0"/>
              <a:t>2014/11/12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29766E-97AC-6540-9CBB-012EBA8ACC84}" type="slidenum">
              <a:rPr lang="en-US" smtClean="0"/>
              <a:t>‹#›</a:t>
            </a:fld>
            <a:endParaRPr lang="en-US"/>
          </a:p>
        </p:txBody>
      </p:sp>
    </p:spTree>
    <p:extLst>
      <p:ext uri="{BB962C8B-B14F-4D97-AF65-F5344CB8AC3E}">
        <p14:creationId xmlns:p14="http://schemas.microsoft.com/office/powerpoint/2010/main" val="1571754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FFD4DD-AF77-FB4B-B822-AB1585368812}" type="datetimeFigureOut">
              <a:rPr lang="en-US" smtClean="0"/>
              <a:t>2014/11/12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29766E-97AC-6540-9CBB-012EBA8ACC84}" type="slidenum">
              <a:rPr lang="en-US" smtClean="0"/>
              <a:t>‹#›</a:t>
            </a:fld>
            <a:endParaRPr lang="en-US"/>
          </a:p>
        </p:txBody>
      </p:sp>
    </p:spTree>
    <p:extLst>
      <p:ext uri="{BB962C8B-B14F-4D97-AF65-F5344CB8AC3E}">
        <p14:creationId xmlns:p14="http://schemas.microsoft.com/office/powerpoint/2010/main" val="5730350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FD4DD-AF77-FB4B-B822-AB1585368812}" type="datetimeFigureOut">
              <a:rPr lang="en-US" smtClean="0"/>
              <a:t>2014/11/12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29766E-97AC-6540-9CBB-012EBA8ACC84}" type="slidenum">
              <a:rPr lang="en-US" smtClean="0"/>
              <a:t>‹#›</a:t>
            </a:fld>
            <a:endParaRPr lang="en-US"/>
          </a:p>
        </p:txBody>
      </p:sp>
    </p:spTree>
    <p:extLst>
      <p:ext uri="{BB962C8B-B14F-4D97-AF65-F5344CB8AC3E}">
        <p14:creationId xmlns:p14="http://schemas.microsoft.com/office/powerpoint/2010/main" val="1379737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90000"/>
          </a:blip>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03371" y="29542"/>
            <a:ext cx="9144000" cy="1446550"/>
          </a:xfrm>
          <a:prstGeom prst="rect">
            <a:avLst/>
          </a:prstGeom>
          <a:noFill/>
        </p:spPr>
        <p:txBody>
          <a:bodyPr wrap="square" rtlCol="0">
            <a:spAutoFit/>
          </a:bodyPr>
          <a:lstStyle/>
          <a:p>
            <a:r>
              <a:rPr lang="en-US" sz="4400" b="1" dirty="0" smtClean="0">
                <a:solidFill>
                  <a:srgbClr val="800000"/>
                </a:solidFill>
                <a:latin typeface="Source Sans Pro"/>
                <a:cs typeface="Source Sans Pro"/>
              </a:rPr>
              <a:t>South Africa </a:t>
            </a:r>
            <a:r>
              <a:rPr lang="en-US" sz="4400" b="1" dirty="0" smtClean="0">
                <a:solidFill>
                  <a:srgbClr val="800000"/>
                </a:solidFill>
                <a:latin typeface="Apple Chancery"/>
                <a:cs typeface="Apple Chancery"/>
              </a:rPr>
              <a:t>and</a:t>
            </a:r>
          </a:p>
          <a:p>
            <a:r>
              <a:rPr lang="en-US" sz="4400" b="1" dirty="0" smtClean="0">
                <a:solidFill>
                  <a:srgbClr val="800000"/>
                </a:solidFill>
                <a:latin typeface="Source Sans Pro"/>
                <a:cs typeface="Source Sans Pro"/>
              </a:rPr>
              <a:t>the Right to the City </a:t>
            </a:r>
            <a:endParaRPr lang="en-US" sz="4400" b="1" dirty="0">
              <a:solidFill>
                <a:srgbClr val="800000"/>
              </a:solidFill>
              <a:latin typeface="Source Sans Pro"/>
              <a:cs typeface="Source Sans Pro"/>
            </a:endParaRPr>
          </a:p>
        </p:txBody>
      </p:sp>
      <p:sp>
        <p:nvSpPr>
          <p:cNvPr id="8" name="Rectangle 7"/>
          <p:cNvSpPr/>
          <p:nvPr/>
        </p:nvSpPr>
        <p:spPr>
          <a:xfrm>
            <a:off x="-1" y="5966368"/>
            <a:ext cx="9144001" cy="891632"/>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spTree>
    <p:extLst>
      <p:ext uri="{BB962C8B-B14F-4D97-AF65-F5344CB8AC3E}">
        <p14:creationId xmlns:p14="http://schemas.microsoft.com/office/powerpoint/2010/main" val="221432518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alpha val="30000"/>
          </a:schemeClr>
        </a:solidFill>
        <a:effectLst/>
      </p:bgPr>
    </p:bg>
    <p:spTree>
      <p:nvGrpSpPr>
        <p:cNvPr id="1" name=""/>
        <p:cNvGrpSpPr/>
        <p:nvPr/>
      </p:nvGrpSpPr>
      <p:grpSpPr>
        <a:xfrm>
          <a:off x="0" y="0"/>
          <a:ext cx="0" cy="0"/>
          <a:chOff x="0" y="0"/>
          <a:chExt cx="0" cy="0"/>
        </a:xfrm>
      </p:grpSpPr>
      <p:pic>
        <p:nvPicPr>
          <p:cNvPr id="4" name="Content Placeholder 5" descr="RttC.jpg"/>
          <p:cNvPicPr>
            <a:picLocks noChangeAspect="1"/>
          </p:cNvPicPr>
          <p:nvPr/>
        </p:nvPicPr>
        <p:blipFill rotWithShape="1">
          <a:blip r:embed="rId2">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5"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sp>
        <p:nvSpPr>
          <p:cNvPr id="7" name="TextBox 6"/>
          <p:cNvSpPr txBox="1"/>
          <p:nvPr/>
        </p:nvSpPr>
        <p:spPr>
          <a:xfrm>
            <a:off x="702603" y="1688746"/>
            <a:ext cx="7431401" cy="2507353"/>
          </a:xfrm>
          <a:prstGeom prst="rect">
            <a:avLst/>
          </a:prstGeom>
          <a:noFill/>
        </p:spPr>
        <p:txBody>
          <a:bodyPr wrap="square" rtlCol="0">
            <a:spAutoFit/>
          </a:bodyPr>
          <a:lstStyle/>
          <a:p>
            <a:pPr>
              <a:lnSpc>
                <a:spcPct val="120000"/>
              </a:lnSpc>
            </a:pPr>
            <a:r>
              <a:rPr lang="en-US" sz="4400" b="1" dirty="0" smtClean="0">
                <a:solidFill>
                  <a:srgbClr val="2A536C"/>
                </a:solidFill>
                <a:latin typeface="Source Sans Pro"/>
                <a:cs typeface="Source Sans Pro"/>
              </a:rPr>
              <a:t>Legal right </a:t>
            </a:r>
          </a:p>
          <a:p>
            <a:pPr>
              <a:lnSpc>
                <a:spcPct val="120000"/>
              </a:lnSpc>
            </a:pPr>
            <a:r>
              <a:rPr lang="en-US" sz="4400" b="1" dirty="0" smtClean="0">
                <a:solidFill>
                  <a:schemeClr val="bg1">
                    <a:lumMod val="85000"/>
                  </a:schemeClr>
                </a:solidFill>
                <a:latin typeface="Source Sans Pro"/>
                <a:cs typeface="Source Sans Pro"/>
              </a:rPr>
              <a:t>Rallying cry </a:t>
            </a:r>
          </a:p>
          <a:p>
            <a:pPr>
              <a:lnSpc>
                <a:spcPct val="120000"/>
              </a:lnSpc>
            </a:pPr>
            <a:r>
              <a:rPr lang="en-US" sz="4400" b="1" dirty="0" smtClean="0">
                <a:solidFill>
                  <a:schemeClr val="bg1">
                    <a:lumMod val="85000"/>
                  </a:schemeClr>
                </a:solidFill>
                <a:latin typeface="Source Sans Pro"/>
                <a:cs typeface="Source Sans Pro"/>
              </a:rPr>
              <a:t>Development imperativ</a:t>
            </a:r>
            <a:r>
              <a:rPr lang="en-US" sz="4400" b="1" dirty="0">
                <a:solidFill>
                  <a:schemeClr val="bg1">
                    <a:lumMod val="85000"/>
                  </a:schemeClr>
                </a:solidFill>
                <a:latin typeface="Source Sans Pro"/>
                <a:cs typeface="Source Sans Pro"/>
              </a:rPr>
              <a:t>e</a:t>
            </a:r>
          </a:p>
        </p:txBody>
      </p:sp>
      <p:sp>
        <p:nvSpPr>
          <p:cNvPr id="9" name="Title 1"/>
          <p:cNvSpPr txBox="1">
            <a:spLocks/>
          </p:cNvSpPr>
          <p:nvPr/>
        </p:nvSpPr>
        <p:spPr>
          <a:xfrm>
            <a:off x="174399" y="209833"/>
            <a:ext cx="6581421" cy="899592"/>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a:solidFill>
                  <a:srgbClr val="800000"/>
                </a:solidFill>
                <a:latin typeface="Source Sans Pro Black"/>
                <a:cs typeface="Source Sans Pro Black"/>
              </a:rPr>
              <a:t>Manifestations of the </a:t>
            </a:r>
            <a:r>
              <a:rPr lang="en-ZA" sz="3200" b="1" dirty="0" smtClean="0">
                <a:solidFill>
                  <a:srgbClr val="800000"/>
                </a:solidFill>
                <a:latin typeface="Source Sans Pro Black"/>
                <a:cs typeface="Source Sans Pro Black"/>
              </a:rPr>
              <a:t>Right </a:t>
            </a:r>
            <a:r>
              <a:rPr lang="en-ZA" sz="3200" b="1" dirty="0">
                <a:solidFill>
                  <a:srgbClr val="800000"/>
                </a:solidFill>
                <a:latin typeface="Source Sans Pro Black"/>
                <a:cs typeface="Source Sans Pro Black"/>
              </a:rPr>
              <a:t>to the City in South Africa</a:t>
            </a:r>
          </a:p>
        </p:txBody>
      </p:sp>
    </p:spTree>
    <p:extLst>
      <p:ext uri="{BB962C8B-B14F-4D97-AF65-F5344CB8AC3E}">
        <p14:creationId xmlns:p14="http://schemas.microsoft.com/office/powerpoint/2010/main" val="331736849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pic>
        <p:nvPicPr>
          <p:cNvPr id="4" name="Content Placeholder 5" descr="RttC.jpg"/>
          <p:cNvPicPr>
            <a:picLocks noChangeAspect="1"/>
          </p:cNvPicPr>
          <p:nvPr/>
        </p:nvPicPr>
        <p:blipFill rotWithShape="1">
          <a:blip r:embed="rId2">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5"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sp>
        <p:nvSpPr>
          <p:cNvPr id="7" name="TextBox 6"/>
          <p:cNvSpPr txBox="1"/>
          <p:nvPr/>
        </p:nvSpPr>
        <p:spPr>
          <a:xfrm>
            <a:off x="702603" y="1688746"/>
            <a:ext cx="7431401" cy="2507353"/>
          </a:xfrm>
          <a:prstGeom prst="rect">
            <a:avLst/>
          </a:prstGeom>
          <a:noFill/>
        </p:spPr>
        <p:txBody>
          <a:bodyPr wrap="square" rtlCol="0">
            <a:spAutoFit/>
          </a:bodyPr>
          <a:lstStyle/>
          <a:p>
            <a:pPr>
              <a:lnSpc>
                <a:spcPct val="120000"/>
              </a:lnSpc>
            </a:pPr>
            <a:r>
              <a:rPr lang="en-US" sz="4400" b="1" dirty="0" smtClean="0">
                <a:solidFill>
                  <a:schemeClr val="bg1">
                    <a:lumMod val="85000"/>
                  </a:schemeClr>
                </a:solidFill>
                <a:latin typeface="Source Sans Pro"/>
                <a:cs typeface="Source Sans Pro"/>
              </a:rPr>
              <a:t>Legal right </a:t>
            </a:r>
          </a:p>
          <a:p>
            <a:pPr>
              <a:lnSpc>
                <a:spcPct val="120000"/>
              </a:lnSpc>
            </a:pPr>
            <a:r>
              <a:rPr lang="en-US" sz="4400" b="1" dirty="0" smtClean="0">
                <a:solidFill>
                  <a:srgbClr val="2A536C"/>
                </a:solidFill>
                <a:latin typeface="Source Sans Pro"/>
                <a:cs typeface="Source Sans Pro"/>
              </a:rPr>
              <a:t>Rallying cry </a:t>
            </a:r>
          </a:p>
          <a:p>
            <a:pPr>
              <a:lnSpc>
                <a:spcPct val="120000"/>
              </a:lnSpc>
            </a:pPr>
            <a:r>
              <a:rPr lang="en-US" sz="4400" b="1" dirty="0" smtClean="0">
                <a:solidFill>
                  <a:schemeClr val="bg1">
                    <a:lumMod val="85000"/>
                  </a:schemeClr>
                </a:solidFill>
                <a:latin typeface="Source Sans Pro"/>
                <a:cs typeface="Source Sans Pro"/>
              </a:rPr>
              <a:t>Development imperativ</a:t>
            </a:r>
            <a:r>
              <a:rPr lang="en-US" sz="4400" b="1" dirty="0">
                <a:solidFill>
                  <a:schemeClr val="bg1">
                    <a:lumMod val="85000"/>
                  </a:schemeClr>
                </a:solidFill>
                <a:latin typeface="Source Sans Pro"/>
                <a:cs typeface="Source Sans Pro"/>
              </a:rPr>
              <a:t>e</a:t>
            </a:r>
          </a:p>
        </p:txBody>
      </p:sp>
      <p:sp>
        <p:nvSpPr>
          <p:cNvPr id="9" name="Title 1"/>
          <p:cNvSpPr txBox="1">
            <a:spLocks/>
          </p:cNvSpPr>
          <p:nvPr/>
        </p:nvSpPr>
        <p:spPr>
          <a:xfrm>
            <a:off x="174399" y="209833"/>
            <a:ext cx="6581421" cy="899592"/>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a:solidFill>
                  <a:srgbClr val="800000"/>
                </a:solidFill>
                <a:latin typeface="Source Sans Pro Black"/>
                <a:cs typeface="Source Sans Pro Black"/>
              </a:rPr>
              <a:t>Manifestations of the </a:t>
            </a:r>
            <a:r>
              <a:rPr lang="en-ZA" sz="3200" b="1" dirty="0" smtClean="0">
                <a:solidFill>
                  <a:srgbClr val="800000"/>
                </a:solidFill>
                <a:latin typeface="Source Sans Pro Black"/>
                <a:cs typeface="Source Sans Pro Black"/>
              </a:rPr>
              <a:t>Right </a:t>
            </a:r>
            <a:r>
              <a:rPr lang="en-ZA" sz="3200" b="1" dirty="0">
                <a:solidFill>
                  <a:srgbClr val="800000"/>
                </a:solidFill>
                <a:latin typeface="Source Sans Pro Black"/>
                <a:cs typeface="Source Sans Pro Black"/>
              </a:rPr>
              <a:t>to the City in South Africa</a:t>
            </a:r>
          </a:p>
        </p:txBody>
      </p:sp>
    </p:spTree>
    <p:extLst>
      <p:ext uri="{BB962C8B-B14F-4D97-AF65-F5344CB8AC3E}">
        <p14:creationId xmlns:p14="http://schemas.microsoft.com/office/powerpoint/2010/main" val="32104495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pic>
        <p:nvPicPr>
          <p:cNvPr id="4" name="Content Placeholder 5" descr="RttC.jpg"/>
          <p:cNvPicPr>
            <a:picLocks noChangeAspect="1"/>
          </p:cNvPicPr>
          <p:nvPr/>
        </p:nvPicPr>
        <p:blipFill rotWithShape="1">
          <a:blip r:embed="rId2">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5"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sp>
        <p:nvSpPr>
          <p:cNvPr id="7" name="TextBox 6"/>
          <p:cNvSpPr txBox="1"/>
          <p:nvPr/>
        </p:nvSpPr>
        <p:spPr>
          <a:xfrm>
            <a:off x="702603" y="1688746"/>
            <a:ext cx="7431401" cy="2507353"/>
          </a:xfrm>
          <a:prstGeom prst="rect">
            <a:avLst/>
          </a:prstGeom>
          <a:noFill/>
        </p:spPr>
        <p:txBody>
          <a:bodyPr wrap="square" rtlCol="0">
            <a:spAutoFit/>
          </a:bodyPr>
          <a:lstStyle/>
          <a:p>
            <a:pPr>
              <a:lnSpc>
                <a:spcPct val="120000"/>
              </a:lnSpc>
            </a:pPr>
            <a:r>
              <a:rPr lang="en-US" sz="4400" b="1" dirty="0" smtClean="0">
                <a:solidFill>
                  <a:srgbClr val="D9D9D9"/>
                </a:solidFill>
                <a:latin typeface="Source Sans Pro"/>
                <a:cs typeface="Source Sans Pro"/>
              </a:rPr>
              <a:t>Legal right </a:t>
            </a:r>
          </a:p>
          <a:p>
            <a:pPr>
              <a:lnSpc>
                <a:spcPct val="120000"/>
              </a:lnSpc>
            </a:pPr>
            <a:r>
              <a:rPr lang="en-US" sz="4400" b="1" dirty="0" smtClean="0">
                <a:solidFill>
                  <a:schemeClr val="bg1">
                    <a:lumMod val="85000"/>
                  </a:schemeClr>
                </a:solidFill>
                <a:latin typeface="Source Sans Pro"/>
                <a:cs typeface="Source Sans Pro"/>
              </a:rPr>
              <a:t>Rallying cry </a:t>
            </a:r>
          </a:p>
          <a:p>
            <a:pPr>
              <a:lnSpc>
                <a:spcPct val="120000"/>
              </a:lnSpc>
            </a:pPr>
            <a:r>
              <a:rPr lang="en-US" sz="4400" b="1" dirty="0" smtClean="0">
                <a:solidFill>
                  <a:srgbClr val="2A536C"/>
                </a:solidFill>
                <a:latin typeface="Source Sans Pro"/>
                <a:cs typeface="Source Sans Pro"/>
              </a:rPr>
              <a:t>Development imperativ</a:t>
            </a:r>
            <a:r>
              <a:rPr lang="en-US" sz="4400" b="1" dirty="0">
                <a:solidFill>
                  <a:srgbClr val="2A536C"/>
                </a:solidFill>
                <a:latin typeface="Source Sans Pro"/>
                <a:cs typeface="Source Sans Pro"/>
              </a:rPr>
              <a:t>e</a:t>
            </a:r>
          </a:p>
        </p:txBody>
      </p:sp>
      <p:sp>
        <p:nvSpPr>
          <p:cNvPr id="6" name="Title 1"/>
          <p:cNvSpPr txBox="1">
            <a:spLocks/>
          </p:cNvSpPr>
          <p:nvPr/>
        </p:nvSpPr>
        <p:spPr>
          <a:xfrm>
            <a:off x="174399" y="209833"/>
            <a:ext cx="6581421" cy="899592"/>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a:solidFill>
                  <a:srgbClr val="800000"/>
                </a:solidFill>
                <a:latin typeface="Source Sans Pro Black"/>
                <a:cs typeface="Source Sans Pro Black"/>
              </a:rPr>
              <a:t>Manifestations of the </a:t>
            </a:r>
            <a:r>
              <a:rPr lang="en-ZA" sz="3200" b="1" dirty="0" smtClean="0">
                <a:solidFill>
                  <a:srgbClr val="800000"/>
                </a:solidFill>
                <a:latin typeface="Source Sans Pro Black"/>
                <a:cs typeface="Source Sans Pro Black"/>
              </a:rPr>
              <a:t>Right </a:t>
            </a:r>
            <a:r>
              <a:rPr lang="en-ZA" sz="3200" b="1" dirty="0">
                <a:solidFill>
                  <a:srgbClr val="800000"/>
                </a:solidFill>
                <a:latin typeface="Source Sans Pro Black"/>
                <a:cs typeface="Source Sans Pro Black"/>
              </a:rPr>
              <a:t>to the City in South Africa</a:t>
            </a:r>
          </a:p>
        </p:txBody>
      </p:sp>
    </p:spTree>
    <p:extLst>
      <p:ext uri="{BB962C8B-B14F-4D97-AF65-F5344CB8AC3E}">
        <p14:creationId xmlns:p14="http://schemas.microsoft.com/office/powerpoint/2010/main" val="321044950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sp>
        <p:nvSpPr>
          <p:cNvPr id="2" name="Rounded Rectangle 1"/>
          <p:cNvSpPr/>
          <p:nvPr/>
        </p:nvSpPr>
        <p:spPr>
          <a:xfrm>
            <a:off x="2472619" y="2715504"/>
            <a:ext cx="3121188" cy="2140717"/>
          </a:xfrm>
          <a:prstGeom prst="roundRect">
            <a:avLst/>
          </a:prstGeom>
          <a:solidFill>
            <a:srgbClr val="800000">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Content Placeholder 5" descr="RttC.jpg"/>
          <p:cNvPicPr>
            <a:picLocks noChangeAspect="1"/>
          </p:cNvPicPr>
          <p:nvPr/>
        </p:nvPicPr>
        <p:blipFill rotWithShape="1">
          <a:blip r:embed="rId2">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5"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sp>
        <p:nvSpPr>
          <p:cNvPr id="8" name="Title 1"/>
          <p:cNvSpPr txBox="1">
            <a:spLocks/>
          </p:cNvSpPr>
          <p:nvPr/>
        </p:nvSpPr>
        <p:spPr>
          <a:xfrm>
            <a:off x="162144" y="40530"/>
            <a:ext cx="7376136" cy="89959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smtClean="0">
                <a:solidFill>
                  <a:srgbClr val="800000"/>
                </a:solidFill>
                <a:latin typeface="Source Sans Pro Black"/>
                <a:cs typeface="Source Sans Pro Black"/>
              </a:rPr>
              <a:t>Tools and instruments </a:t>
            </a:r>
            <a:endParaRPr lang="en-ZA" sz="3200" b="1" dirty="0">
              <a:solidFill>
                <a:srgbClr val="800000"/>
              </a:solidFill>
              <a:latin typeface="Source Sans Pro Black"/>
              <a:cs typeface="Source Sans Pro Black"/>
            </a:endParaRPr>
          </a:p>
        </p:txBody>
      </p:sp>
      <p:sp>
        <p:nvSpPr>
          <p:cNvPr id="9" name="TextBox 8"/>
          <p:cNvSpPr txBox="1"/>
          <p:nvPr/>
        </p:nvSpPr>
        <p:spPr>
          <a:xfrm>
            <a:off x="2594227" y="3255401"/>
            <a:ext cx="2905002" cy="1477328"/>
          </a:xfrm>
          <a:prstGeom prst="rect">
            <a:avLst/>
          </a:prstGeom>
          <a:noFill/>
        </p:spPr>
        <p:txBody>
          <a:bodyPr wrap="square" rtlCol="0">
            <a:spAutoFit/>
          </a:bodyPr>
          <a:lstStyle/>
          <a:p>
            <a:pPr algn="ctr"/>
            <a:r>
              <a:rPr lang="en-US" sz="2000" b="1" dirty="0" smtClean="0">
                <a:solidFill>
                  <a:srgbClr val="FFFFFF"/>
                </a:solidFill>
                <a:latin typeface="Source Sans Pro"/>
                <a:cs typeface="Source Sans Pro"/>
              </a:rPr>
              <a:t>Formal structures put in place to ensure citizen participation </a:t>
            </a:r>
          </a:p>
          <a:p>
            <a:pPr algn="ctr"/>
            <a:endParaRPr lang="en-US" sz="1000" b="1" dirty="0">
              <a:solidFill>
                <a:srgbClr val="FFFFFF"/>
              </a:solidFill>
              <a:latin typeface="Source Sans Pro"/>
              <a:cs typeface="Source Sans Pro"/>
            </a:endParaRPr>
          </a:p>
          <a:p>
            <a:pPr algn="ctr"/>
            <a:endParaRPr lang="en-US" sz="2000" b="1" dirty="0">
              <a:solidFill>
                <a:srgbClr val="FFFFFF"/>
              </a:solidFill>
              <a:latin typeface="Source Sans Pro"/>
              <a:cs typeface="Source Sans Pro"/>
            </a:endParaRPr>
          </a:p>
        </p:txBody>
      </p:sp>
      <p:sp>
        <p:nvSpPr>
          <p:cNvPr id="7" name="Rounded Rectangle 6"/>
          <p:cNvSpPr/>
          <p:nvPr/>
        </p:nvSpPr>
        <p:spPr>
          <a:xfrm>
            <a:off x="3810278" y="895237"/>
            <a:ext cx="1864598" cy="1080796"/>
          </a:xfrm>
          <a:prstGeom prst="roundRect">
            <a:avLst/>
          </a:prstGeom>
          <a:solidFill>
            <a:srgbClr val="2A536C">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6230403" y="1539211"/>
            <a:ext cx="1903748" cy="1080798"/>
          </a:xfrm>
          <a:prstGeom prst="roundRect">
            <a:avLst/>
          </a:prstGeom>
          <a:solidFill>
            <a:srgbClr val="2A536C">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ounded Rectangle 10"/>
          <p:cNvSpPr/>
          <p:nvPr/>
        </p:nvSpPr>
        <p:spPr>
          <a:xfrm>
            <a:off x="6458708" y="3228466"/>
            <a:ext cx="1972700" cy="1106636"/>
          </a:xfrm>
          <a:prstGeom prst="roundRect">
            <a:avLst/>
          </a:prstGeom>
          <a:solidFill>
            <a:srgbClr val="2A536C">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err="1">
                <a:solidFill>
                  <a:schemeClr val="bg1"/>
                </a:solidFill>
                <a:latin typeface="Source Sans Pro"/>
                <a:cs typeface="Source Sans Pro"/>
              </a:rPr>
              <a:t>Radicalisation</a:t>
            </a:r>
            <a:r>
              <a:rPr lang="en-US" b="1" dirty="0">
                <a:solidFill>
                  <a:schemeClr val="bg1"/>
                </a:solidFill>
                <a:latin typeface="Source Sans Pro"/>
                <a:cs typeface="Source Sans Pro"/>
              </a:rPr>
              <a:t> of relationships</a:t>
            </a:r>
          </a:p>
        </p:txBody>
      </p:sp>
      <p:sp>
        <p:nvSpPr>
          <p:cNvPr id="3" name="TextBox 2"/>
          <p:cNvSpPr txBox="1"/>
          <p:nvPr/>
        </p:nvSpPr>
        <p:spPr>
          <a:xfrm>
            <a:off x="3864326" y="1121328"/>
            <a:ext cx="1729490" cy="646331"/>
          </a:xfrm>
          <a:prstGeom prst="rect">
            <a:avLst/>
          </a:prstGeom>
          <a:noFill/>
        </p:spPr>
        <p:txBody>
          <a:bodyPr wrap="square" rtlCol="0">
            <a:spAutoFit/>
          </a:bodyPr>
          <a:lstStyle/>
          <a:p>
            <a:pPr algn="ctr"/>
            <a:r>
              <a:rPr lang="en-US" b="1" dirty="0">
                <a:solidFill>
                  <a:schemeClr val="bg1"/>
                </a:solidFill>
                <a:latin typeface="Source Sans Pro"/>
                <a:cs typeface="Source Sans Pro"/>
              </a:rPr>
              <a:t>Participation ≠ substantial</a:t>
            </a:r>
          </a:p>
        </p:txBody>
      </p:sp>
      <p:sp>
        <p:nvSpPr>
          <p:cNvPr id="6" name="TextBox 5"/>
          <p:cNvSpPr txBox="1"/>
          <p:nvPr/>
        </p:nvSpPr>
        <p:spPr>
          <a:xfrm>
            <a:off x="6373867" y="1714840"/>
            <a:ext cx="1567350" cy="646331"/>
          </a:xfrm>
          <a:prstGeom prst="rect">
            <a:avLst/>
          </a:prstGeom>
          <a:noFill/>
        </p:spPr>
        <p:txBody>
          <a:bodyPr wrap="square" rtlCol="0">
            <a:spAutoFit/>
          </a:bodyPr>
          <a:lstStyle/>
          <a:p>
            <a:pPr algn="ctr"/>
            <a:r>
              <a:rPr lang="en-US" b="1" dirty="0">
                <a:solidFill>
                  <a:schemeClr val="bg1"/>
                </a:solidFill>
                <a:latin typeface="Source Sans Pro"/>
                <a:cs typeface="Source Sans Pro"/>
              </a:rPr>
              <a:t>Decline in public trust</a:t>
            </a:r>
          </a:p>
        </p:txBody>
      </p:sp>
      <p:sp>
        <p:nvSpPr>
          <p:cNvPr id="12" name="Up Arrow 11"/>
          <p:cNvSpPr/>
          <p:nvPr/>
        </p:nvSpPr>
        <p:spPr>
          <a:xfrm>
            <a:off x="4431811" y="2159447"/>
            <a:ext cx="486420" cy="474997"/>
          </a:xfrm>
          <a:prstGeom prst="upArrow">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Up Arrow 12"/>
          <p:cNvSpPr/>
          <p:nvPr/>
        </p:nvSpPr>
        <p:spPr>
          <a:xfrm rot="3619172">
            <a:off x="5622817" y="2491515"/>
            <a:ext cx="486420" cy="474997"/>
          </a:xfrm>
          <a:prstGeom prst="upArrow">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Up Arrow 13"/>
          <p:cNvSpPr/>
          <p:nvPr/>
        </p:nvSpPr>
        <p:spPr>
          <a:xfrm rot="5222296">
            <a:off x="5737445" y="3558554"/>
            <a:ext cx="486420" cy="474997"/>
          </a:xfrm>
          <a:prstGeom prst="upArrow">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ounded Rectangle 18"/>
          <p:cNvSpPr/>
          <p:nvPr/>
        </p:nvSpPr>
        <p:spPr>
          <a:xfrm>
            <a:off x="672806" y="3689844"/>
            <a:ext cx="1640442" cy="387050"/>
          </a:xfrm>
          <a:prstGeom prst="roundRect">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ounded Rectangle 19"/>
          <p:cNvSpPr/>
          <p:nvPr/>
        </p:nvSpPr>
        <p:spPr>
          <a:xfrm>
            <a:off x="683568" y="3196648"/>
            <a:ext cx="1640442" cy="387050"/>
          </a:xfrm>
          <a:prstGeom prst="roundRect">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ounded Rectangle 20"/>
          <p:cNvSpPr/>
          <p:nvPr/>
        </p:nvSpPr>
        <p:spPr>
          <a:xfrm>
            <a:off x="683568" y="2713378"/>
            <a:ext cx="1640442" cy="387050"/>
          </a:xfrm>
          <a:prstGeom prst="roundRect">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ounded Rectangle 21"/>
          <p:cNvSpPr/>
          <p:nvPr/>
        </p:nvSpPr>
        <p:spPr>
          <a:xfrm>
            <a:off x="672806" y="4217328"/>
            <a:ext cx="1640442" cy="656573"/>
          </a:xfrm>
          <a:prstGeom prst="roundRect">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852833" y="2701517"/>
            <a:ext cx="2011645" cy="369332"/>
          </a:xfrm>
          <a:prstGeom prst="rect">
            <a:avLst/>
          </a:prstGeom>
          <a:noFill/>
        </p:spPr>
        <p:txBody>
          <a:bodyPr wrap="square" rtlCol="0">
            <a:spAutoFit/>
          </a:bodyPr>
          <a:lstStyle/>
          <a:p>
            <a:r>
              <a:rPr lang="en-US" b="1" dirty="0" smtClean="0">
                <a:solidFill>
                  <a:srgbClr val="FFFFFF"/>
                </a:solidFill>
                <a:latin typeface="Source Sans Pro"/>
                <a:cs typeface="Source Sans Pro"/>
              </a:rPr>
              <a:t>Corruption </a:t>
            </a:r>
            <a:endParaRPr lang="en-US" b="1" dirty="0">
              <a:solidFill>
                <a:srgbClr val="FFFFFF"/>
              </a:solidFill>
              <a:latin typeface="Source Sans Pro"/>
              <a:cs typeface="Source Sans Pro"/>
            </a:endParaRPr>
          </a:p>
        </p:txBody>
      </p:sp>
      <p:sp>
        <p:nvSpPr>
          <p:cNvPr id="24" name="TextBox 23"/>
          <p:cNvSpPr txBox="1"/>
          <p:nvPr/>
        </p:nvSpPr>
        <p:spPr>
          <a:xfrm>
            <a:off x="515033" y="3196494"/>
            <a:ext cx="2011645" cy="369332"/>
          </a:xfrm>
          <a:prstGeom prst="rect">
            <a:avLst/>
          </a:prstGeom>
          <a:noFill/>
          <a:ln>
            <a:noFill/>
          </a:ln>
        </p:spPr>
        <p:txBody>
          <a:bodyPr wrap="square" rtlCol="0">
            <a:spAutoFit/>
          </a:bodyPr>
          <a:lstStyle/>
          <a:p>
            <a:pPr algn="ctr"/>
            <a:r>
              <a:rPr lang="en-US" b="1" dirty="0" smtClean="0">
                <a:solidFill>
                  <a:srgbClr val="FFFFFF"/>
                </a:solidFill>
                <a:latin typeface="Source Sans Pro"/>
                <a:cs typeface="Source Sans Pro"/>
              </a:rPr>
              <a:t>Elite capture</a:t>
            </a:r>
            <a:endParaRPr lang="en-US" b="1" dirty="0">
              <a:solidFill>
                <a:srgbClr val="FFFFFF"/>
              </a:solidFill>
              <a:latin typeface="Source Sans Pro"/>
              <a:cs typeface="Source Sans Pro"/>
            </a:endParaRPr>
          </a:p>
        </p:txBody>
      </p:sp>
      <p:sp>
        <p:nvSpPr>
          <p:cNvPr id="25" name="TextBox 24"/>
          <p:cNvSpPr txBox="1"/>
          <p:nvPr/>
        </p:nvSpPr>
        <p:spPr>
          <a:xfrm>
            <a:off x="515033" y="3677424"/>
            <a:ext cx="2011645" cy="369332"/>
          </a:xfrm>
          <a:prstGeom prst="rect">
            <a:avLst/>
          </a:prstGeom>
          <a:noFill/>
          <a:ln>
            <a:noFill/>
          </a:ln>
        </p:spPr>
        <p:txBody>
          <a:bodyPr wrap="square" rtlCol="0">
            <a:spAutoFit/>
          </a:bodyPr>
          <a:lstStyle/>
          <a:p>
            <a:pPr algn="ctr"/>
            <a:r>
              <a:rPr lang="en-US" b="1" dirty="0" smtClean="0">
                <a:solidFill>
                  <a:srgbClr val="FFFFFF"/>
                </a:solidFill>
                <a:latin typeface="Source Sans Pro"/>
                <a:cs typeface="Source Sans Pro"/>
              </a:rPr>
              <a:t>Party politics</a:t>
            </a:r>
            <a:endParaRPr lang="en-US" b="1" dirty="0">
              <a:solidFill>
                <a:srgbClr val="FFFFFF"/>
              </a:solidFill>
              <a:latin typeface="Source Sans Pro"/>
              <a:cs typeface="Source Sans Pro"/>
            </a:endParaRPr>
          </a:p>
        </p:txBody>
      </p:sp>
      <p:sp>
        <p:nvSpPr>
          <p:cNvPr id="26" name="TextBox 25"/>
          <p:cNvSpPr txBox="1"/>
          <p:nvPr/>
        </p:nvSpPr>
        <p:spPr>
          <a:xfrm>
            <a:off x="539283" y="4200550"/>
            <a:ext cx="1906311" cy="646331"/>
          </a:xfrm>
          <a:prstGeom prst="rect">
            <a:avLst/>
          </a:prstGeom>
          <a:noFill/>
          <a:ln>
            <a:noFill/>
          </a:ln>
        </p:spPr>
        <p:txBody>
          <a:bodyPr wrap="square" rtlCol="0">
            <a:spAutoFit/>
          </a:bodyPr>
          <a:lstStyle/>
          <a:p>
            <a:pPr algn="ctr"/>
            <a:r>
              <a:rPr lang="en-US" b="1" dirty="0" smtClean="0">
                <a:solidFill>
                  <a:srgbClr val="FFFFFF"/>
                </a:solidFill>
                <a:latin typeface="Source Sans Pro"/>
                <a:cs typeface="Source Sans Pro"/>
              </a:rPr>
              <a:t>External agenda setting</a:t>
            </a:r>
            <a:endParaRPr lang="en-US" b="1" dirty="0">
              <a:solidFill>
                <a:srgbClr val="FFFFFF"/>
              </a:solidFill>
              <a:latin typeface="Source Sans Pro"/>
              <a:cs typeface="Source Sans Pro"/>
            </a:endParaRPr>
          </a:p>
        </p:txBody>
      </p:sp>
    </p:spTree>
    <p:extLst>
      <p:ext uri="{BB962C8B-B14F-4D97-AF65-F5344CB8AC3E}">
        <p14:creationId xmlns:p14="http://schemas.microsoft.com/office/powerpoint/2010/main" val="25399676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sp>
        <p:nvSpPr>
          <p:cNvPr id="2" name="Rounded Rectangle 1"/>
          <p:cNvSpPr/>
          <p:nvPr/>
        </p:nvSpPr>
        <p:spPr>
          <a:xfrm>
            <a:off x="2472619" y="2715504"/>
            <a:ext cx="3121188" cy="2140717"/>
          </a:xfrm>
          <a:prstGeom prst="roundRect">
            <a:avLst/>
          </a:prstGeom>
          <a:solidFill>
            <a:srgbClr val="800000">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Content Placeholder 5" descr="RttC.jpg"/>
          <p:cNvPicPr>
            <a:picLocks noChangeAspect="1"/>
          </p:cNvPicPr>
          <p:nvPr/>
        </p:nvPicPr>
        <p:blipFill rotWithShape="1">
          <a:blip r:embed="rId2">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5"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sp>
        <p:nvSpPr>
          <p:cNvPr id="8" name="Title 1"/>
          <p:cNvSpPr txBox="1">
            <a:spLocks/>
          </p:cNvSpPr>
          <p:nvPr/>
        </p:nvSpPr>
        <p:spPr>
          <a:xfrm>
            <a:off x="162144" y="40530"/>
            <a:ext cx="7376136" cy="89959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smtClean="0">
                <a:solidFill>
                  <a:srgbClr val="800000"/>
                </a:solidFill>
                <a:latin typeface="Source Sans Pro Black"/>
                <a:cs typeface="Source Sans Pro Black"/>
              </a:rPr>
              <a:t>Tools and instruments </a:t>
            </a:r>
            <a:endParaRPr lang="en-ZA" sz="3200" b="1" dirty="0">
              <a:solidFill>
                <a:srgbClr val="800000"/>
              </a:solidFill>
              <a:latin typeface="Source Sans Pro Black"/>
              <a:cs typeface="Source Sans Pro Black"/>
            </a:endParaRPr>
          </a:p>
        </p:txBody>
      </p:sp>
      <p:sp>
        <p:nvSpPr>
          <p:cNvPr id="7" name="Rounded Rectangle 6"/>
          <p:cNvSpPr/>
          <p:nvPr/>
        </p:nvSpPr>
        <p:spPr>
          <a:xfrm>
            <a:off x="3810278" y="895237"/>
            <a:ext cx="1864598" cy="1080796"/>
          </a:xfrm>
          <a:prstGeom prst="roundRect">
            <a:avLst/>
          </a:prstGeom>
          <a:solidFill>
            <a:srgbClr val="2A536C">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6230403" y="1539211"/>
            <a:ext cx="1903748" cy="1080798"/>
          </a:xfrm>
          <a:prstGeom prst="roundRect">
            <a:avLst/>
          </a:prstGeom>
          <a:solidFill>
            <a:srgbClr val="2A536C">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ounded Rectangle 10"/>
          <p:cNvSpPr/>
          <p:nvPr/>
        </p:nvSpPr>
        <p:spPr>
          <a:xfrm>
            <a:off x="6458708" y="3228466"/>
            <a:ext cx="1972700" cy="1106636"/>
          </a:xfrm>
          <a:prstGeom prst="roundRect">
            <a:avLst/>
          </a:prstGeom>
          <a:solidFill>
            <a:srgbClr val="2A536C">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latin typeface="Source Sans Pro"/>
                <a:cs typeface="Source Sans Pro"/>
              </a:rPr>
              <a:t>Partnership, collaboration and co-creation</a:t>
            </a:r>
            <a:endParaRPr lang="en-US" b="1" dirty="0">
              <a:solidFill>
                <a:schemeClr val="bg1"/>
              </a:solidFill>
              <a:latin typeface="Source Sans Pro"/>
              <a:cs typeface="Source Sans Pro"/>
            </a:endParaRPr>
          </a:p>
        </p:txBody>
      </p:sp>
      <p:sp>
        <p:nvSpPr>
          <p:cNvPr id="3" name="TextBox 2"/>
          <p:cNvSpPr txBox="1"/>
          <p:nvPr/>
        </p:nvSpPr>
        <p:spPr>
          <a:xfrm>
            <a:off x="3864326" y="1121328"/>
            <a:ext cx="1729490" cy="646331"/>
          </a:xfrm>
          <a:prstGeom prst="rect">
            <a:avLst/>
          </a:prstGeom>
          <a:noFill/>
        </p:spPr>
        <p:txBody>
          <a:bodyPr wrap="square" rtlCol="0">
            <a:spAutoFit/>
          </a:bodyPr>
          <a:lstStyle/>
          <a:p>
            <a:pPr algn="ctr"/>
            <a:r>
              <a:rPr lang="en-US" b="1" dirty="0" smtClean="0">
                <a:solidFill>
                  <a:schemeClr val="bg1"/>
                </a:solidFill>
                <a:latin typeface="Source Sans Pro"/>
                <a:cs typeface="Source Sans Pro"/>
              </a:rPr>
              <a:t>Substantial participation</a:t>
            </a:r>
            <a:endParaRPr lang="en-US" b="1" dirty="0">
              <a:solidFill>
                <a:schemeClr val="bg1"/>
              </a:solidFill>
              <a:latin typeface="Source Sans Pro"/>
              <a:cs typeface="Source Sans Pro"/>
            </a:endParaRPr>
          </a:p>
        </p:txBody>
      </p:sp>
      <p:sp>
        <p:nvSpPr>
          <p:cNvPr id="6" name="TextBox 5"/>
          <p:cNvSpPr txBox="1"/>
          <p:nvPr/>
        </p:nvSpPr>
        <p:spPr>
          <a:xfrm>
            <a:off x="6373867" y="1714840"/>
            <a:ext cx="1567350" cy="646331"/>
          </a:xfrm>
          <a:prstGeom prst="rect">
            <a:avLst/>
          </a:prstGeom>
          <a:noFill/>
        </p:spPr>
        <p:txBody>
          <a:bodyPr wrap="square" rtlCol="0">
            <a:spAutoFit/>
          </a:bodyPr>
          <a:lstStyle/>
          <a:p>
            <a:pPr algn="ctr"/>
            <a:r>
              <a:rPr lang="en-US" b="1" dirty="0" smtClean="0">
                <a:solidFill>
                  <a:schemeClr val="bg1"/>
                </a:solidFill>
                <a:latin typeface="Source Sans Pro"/>
                <a:cs typeface="Source Sans Pro"/>
              </a:rPr>
              <a:t>Trust in institutions</a:t>
            </a:r>
            <a:endParaRPr lang="en-US" b="1" dirty="0">
              <a:solidFill>
                <a:schemeClr val="bg1"/>
              </a:solidFill>
              <a:latin typeface="Source Sans Pro"/>
              <a:cs typeface="Source Sans Pro"/>
            </a:endParaRPr>
          </a:p>
        </p:txBody>
      </p:sp>
      <p:sp>
        <p:nvSpPr>
          <p:cNvPr id="12" name="Up Arrow 11"/>
          <p:cNvSpPr/>
          <p:nvPr/>
        </p:nvSpPr>
        <p:spPr>
          <a:xfrm>
            <a:off x="4431811" y="2159447"/>
            <a:ext cx="486420" cy="474997"/>
          </a:xfrm>
          <a:prstGeom prst="upArrow">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Up Arrow 12"/>
          <p:cNvSpPr/>
          <p:nvPr/>
        </p:nvSpPr>
        <p:spPr>
          <a:xfrm rot="3619172">
            <a:off x="5622817" y="2491515"/>
            <a:ext cx="486420" cy="474997"/>
          </a:xfrm>
          <a:prstGeom prst="upArrow">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Up Arrow 13"/>
          <p:cNvSpPr/>
          <p:nvPr/>
        </p:nvSpPr>
        <p:spPr>
          <a:xfrm rot="5222296">
            <a:off x="5737445" y="3558554"/>
            <a:ext cx="486420" cy="474997"/>
          </a:xfrm>
          <a:prstGeom prst="upArrow">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852833" y="2769067"/>
            <a:ext cx="2011645" cy="369332"/>
          </a:xfrm>
          <a:prstGeom prst="rect">
            <a:avLst/>
          </a:prstGeom>
          <a:noFill/>
        </p:spPr>
        <p:txBody>
          <a:bodyPr wrap="square" rtlCol="0">
            <a:spAutoFit/>
          </a:bodyPr>
          <a:lstStyle/>
          <a:p>
            <a:r>
              <a:rPr lang="en-US" b="1" dirty="0" smtClean="0">
                <a:solidFill>
                  <a:srgbClr val="FFFFFF"/>
                </a:solidFill>
                <a:latin typeface="Source Sans Pro"/>
                <a:cs typeface="Source Sans Pro"/>
              </a:rPr>
              <a:t>Corruption </a:t>
            </a:r>
            <a:endParaRPr lang="en-US" b="1" dirty="0">
              <a:solidFill>
                <a:srgbClr val="FFFFFF"/>
              </a:solidFill>
              <a:latin typeface="Source Sans Pro"/>
              <a:cs typeface="Source Sans Pro"/>
            </a:endParaRPr>
          </a:p>
        </p:txBody>
      </p:sp>
      <p:sp>
        <p:nvSpPr>
          <p:cNvPr id="24" name="TextBox 23"/>
          <p:cNvSpPr txBox="1"/>
          <p:nvPr/>
        </p:nvSpPr>
        <p:spPr>
          <a:xfrm>
            <a:off x="515033" y="3264044"/>
            <a:ext cx="2011645" cy="369332"/>
          </a:xfrm>
          <a:prstGeom prst="rect">
            <a:avLst/>
          </a:prstGeom>
          <a:noFill/>
          <a:ln>
            <a:noFill/>
          </a:ln>
        </p:spPr>
        <p:txBody>
          <a:bodyPr wrap="square" rtlCol="0">
            <a:spAutoFit/>
          </a:bodyPr>
          <a:lstStyle/>
          <a:p>
            <a:pPr algn="ctr"/>
            <a:r>
              <a:rPr lang="en-US" b="1" dirty="0" smtClean="0">
                <a:solidFill>
                  <a:srgbClr val="FFFFFF"/>
                </a:solidFill>
                <a:latin typeface="Source Sans Pro"/>
                <a:cs typeface="Source Sans Pro"/>
              </a:rPr>
              <a:t>Elite capture</a:t>
            </a:r>
            <a:endParaRPr lang="en-US" b="1" dirty="0">
              <a:solidFill>
                <a:srgbClr val="FFFFFF"/>
              </a:solidFill>
              <a:latin typeface="Source Sans Pro"/>
              <a:cs typeface="Source Sans Pro"/>
            </a:endParaRPr>
          </a:p>
        </p:txBody>
      </p:sp>
      <p:sp>
        <p:nvSpPr>
          <p:cNvPr id="25" name="TextBox 24"/>
          <p:cNvSpPr txBox="1"/>
          <p:nvPr/>
        </p:nvSpPr>
        <p:spPr>
          <a:xfrm>
            <a:off x="515033" y="3272124"/>
            <a:ext cx="2011645" cy="369332"/>
          </a:xfrm>
          <a:prstGeom prst="rect">
            <a:avLst/>
          </a:prstGeom>
          <a:noFill/>
          <a:ln>
            <a:noFill/>
          </a:ln>
        </p:spPr>
        <p:txBody>
          <a:bodyPr wrap="square" rtlCol="0">
            <a:spAutoFit/>
          </a:bodyPr>
          <a:lstStyle/>
          <a:p>
            <a:pPr algn="ctr"/>
            <a:r>
              <a:rPr lang="en-US" b="1" dirty="0" smtClean="0">
                <a:solidFill>
                  <a:srgbClr val="FFFFFF"/>
                </a:solidFill>
                <a:latin typeface="Source Sans Pro"/>
                <a:cs typeface="Source Sans Pro"/>
              </a:rPr>
              <a:t>Party politics</a:t>
            </a:r>
            <a:endParaRPr lang="en-US" b="1" dirty="0">
              <a:solidFill>
                <a:srgbClr val="FFFFFF"/>
              </a:solidFill>
              <a:latin typeface="Source Sans Pro"/>
              <a:cs typeface="Source Sans Pro"/>
            </a:endParaRPr>
          </a:p>
        </p:txBody>
      </p:sp>
      <p:sp>
        <p:nvSpPr>
          <p:cNvPr id="26" name="TextBox 25"/>
          <p:cNvSpPr txBox="1"/>
          <p:nvPr/>
        </p:nvSpPr>
        <p:spPr>
          <a:xfrm>
            <a:off x="539283" y="4217328"/>
            <a:ext cx="1906311" cy="646331"/>
          </a:xfrm>
          <a:prstGeom prst="rect">
            <a:avLst/>
          </a:prstGeom>
          <a:noFill/>
          <a:ln>
            <a:noFill/>
          </a:ln>
        </p:spPr>
        <p:txBody>
          <a:bodyPr wrap="square" rtlCol="0">
            <a:spAutoFit/>
          </a:bodyPr>
          <a:lstStyle/>
          <a:p>
            <a:pPr algn="ctr"/>
            <a:r>
              <a:rPr lang="en-US" b="1" dirty="0" smtClean="0">
                <a:solidFill>
                  <a:srgbClr val="FFFFFF"/>
                </a:solidFill>
                <a:latin typeface="Source Sans Pro"/>
                <a:cs typeface="Source Sans Pro"/>
              </a:rPr>
              <a:t>External agenda setting</a:t>
            </a:r>
            <a:endParaRPr lang="en-US" b="1" dirty="0">
              <a:solidFill>
                <a:srgbClr val="FFFFFF"/>
              </a:solidFill>
              <a:latin typeface="Source Sans Pro"/>
              <a:cs typeface="Source Sans Pro"/>
            </a:endParaRPr>
          </a:p>
        </p:txBody>
      </p:sp>
      <p:sp>
        <p:nvSpPr>
          <p:cNvPr id="27" name="TextBox 26"/>
          <p:cNvSpPr txBox="1"/>
          <p:nvPr/>
        </p:nvSpPr>
        <p:spPr>
          <a:xfrm>
            <a:off x="2581398" y="3088637"/>
            <a:ext cx="2905002" cy="1323439"/>
          </a:xfrm>
          <a:prstGeom prst="rect">
            <a:avLst/>
          </a:prstGeom>
          <a:noFill/>
        </p:spPr>
        <p:txBody>
          <a:bodyPr wrap="square" rtlCol="0">
            <a:spAutoFit/>
          </a:bodyPr>
          <a:lstStyle/>
          <a:p>
            <a:pPr algn="ctr"/>
            <a:r>
              <a:rPr lang="en-US" sz="2000" b="1" dirty="0" smtClean="0">
                <a:solidFill>
                  <a:srgbClr val="FFFFFF"/>
                </a:solidFill>
                <a:latin typeface="Source Sans Pro"/>
                <a:cs typeface="Source Sans Pro"/>
              </a:rPr>
              <a:t>A variety of coherent, innovative tools, methodologies and structures</a:t>
            </a:r>
            <a:endParaRPr lang="en-US" sz="2000" b="1" dirty="0">
              <a:solidFill>
                <a:srgbClr val="FFFFFF"/>
              </a:solidFill>
              <a:latin typeface="Source Sans Pro"/>
              <a:cs typeface="Source Sans Pro"/>
            </a:endParaRPr>
          </a:p>
        </p:txBody>
      </p:sp>
      <p:sp>
        <p:nvSpPr>
          <p:cNvPr id="28" name="Rounded Rectangle 27"/>
          <p:cNvSpPr/>
          <p:nvPr/>
        </p:nvSpPr>
        <p:spPr>
          <a:xfrm>
            <a:off x="683568" y="2213508"/>
            <a:ext cx="1640442" cy="387050"/>
          </a:xfrm>
          <a:prstGeom prst="roundRect">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Negotiation</a:t>
            </a:r>
          </a:p>
        </p:txBody>
      </p:sp>
      <p:sp>
        <p:nvSpPr>
          <p:cNvPr id="29" name="Rounded Rectangle 28"/>
          <p:cNvSpPr/>
          <p:nvPr/>
        </p:nvSpPr>
        <p:spPr>
          <a:xfrm>
            <a:off x="683568" y="2665549"/>
            <a:ext cx="1640442" cy="387050"/>
          </a:xfrm>
          <a:prstGeom prst="roundRect">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Contestation</a:t>
            </a:r>
          </a:p>
        </p:txBody>
      </p:sp>
      <p:sp>
        <p:nvSpPr>
          <p:cNvPr id="30" name="Rounded Rectangle 29"/>
          <p:cNvSpPr/>
          <p:nvPr/>
        </p:nvSpPr>
        <p:spPr>
          <a:xfrm>
            <a:off x="683568" y="3120742"/>
            <a:ext cx="1640442" cy="637246"/>
          </a:xfrm>
          <a:prstGeom prst="roundRect">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Knowledge/expertise</a:t>
            </a:r>
          </a:p>
        </p:txBody>
      </p:sp>
      <p:sp>
        <p:nvSpPr>
          <p:cNvPr id="31" name="Rounded Rectangle 30"/>
          <p:cNvSpPr/>
          <p:nvPr/>
        </p:nvSpPr>
        <p:spPr>
          <a:xfrm>
            <a:off x="683568" y="3839048"/>
            <a:ext cx="1640442" cy="387050"/>
          </a:xfrm>
          <a:prstGeom prst="roundRect">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Learning</a:t>
            </a:r>
          </a:p>
        </p:txBody>
      </p:sp>
      <p:sp>
        <p:nvSpPr>
          <p:cNvPr id="32" name="Rounded Rectangle 31"/>
          <p:cNvSpPr/>
          <p:nvPr/>
        </p:nvSpPr>
        <p:spPr>
          <a:xfrm>
            <a:off x="683568" y="4342776"/>
            <a:ext cx="1640442" cy="387050"/>
          </a:xfrm>
          <a:prstGeom prst="roundRect">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bg1"/>
                </a:solidFill>
              </a:rPr>
              <a:t>Intermediation</a:t>
            </a:r>
            <a:endParaRPr lang="en-US" sz="1600" b="1" dirty="0">
              <a:solidFill>
                <a:schemeClr val="bg1"/>
              </a:solidFill>
            </a:endParaRPr>
          </a:p>
        </p:txBody>
      </p:sp>
      <p:sp>
        <p:nvSpPr>
          <p:cNvPr id="33" name="Rounded Rectangle 32"/>
          <p:cNvSpPr/>
          <p:nvPr/>
        </p:nvSpPr>
        <p:spPr>
          <a:xfrm>
            <a:off x="683568" y="4842576"/>
            <a:ext cx="1656184" cy="561846"/>
          </a:xfrm>
          <a:prstGeom prst="roundRect">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Public service ethos</a:t>
            </a:r>
          </a:p>
        </p:txBody>
      </p:sp>
    </p:spTree>
    <p:extLst>
      <p:ext uri="{BB962C8B-B14F-4D97-AF65-F5344CB8AC3E}">
        <p14:creationId xmlns:p14="http://schemas.microsoft.com/office/powerpoint/2010/main" val="34233546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P spid="3" grpId="0"/>
      <p:bldP spid="6" grpId="0"/>
      <p:bldP spid="12" grpId="0" animBg="1"/>
      <p:bldP spid="13" grpId="0" animBg="1"/>
      <p:bldP spid="14" grpId="0" animBg="1"/>
      <p:bldP spid="24" grpId="0"/>
      <p:bldP spid="25" grpId="0"/>
      <p:bldP spid="26" grpId="0"/>
      <p:bldP spid="28" grpId="0" animBg="1"/>
      <p:bldP spid="29" grpId="0" animBg="1"/>
      <p:bldP spid="30" grpId="0" animBg="1"/>
      <p:bldP spid="31" grpId="0" animBg="1"/>
      <p:bldP spid="32" grpId="0" animBg="1"/>
      <p:bldP spid="3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p Arrow 4"/>
          <p:cNvSpPr/>
          <p:nvPr/>
        </p:nvSpPr>
        <p:spPr>
          <a:xfrm>
            <a:off x="35496" y="279004"/>
            <a:ext cx="648072" cy="6372000"/>
          </a:xfrm>
          <a:prstGeom prst="upArrow">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vert="vert270" rtlCol="0" anchor="ctr"/>
          <a:lstStyle/>
          <a:p>
            <a:pPr fontAlgn="base">
              <a:spcBef>
                <a:spcPct val="0"/>
              </a:spcBef>
              <a:spcAft>
                <a:spcPct val="0"/>
              </a:spcAft>
            </a:pPr>
            <a:r>
              <a:rPr lang="en-ZA" b="1" spc="300" dirty="0" smtClean="0">
                <a:solidFill>
                  <a:schemeClr val="bg1"/>
                </a:solidFill>
                <a:latin typeface="Source Sans Pro"/>
                <a:cs typeface="Source Sans Pro"/>
              </a:rPr>
              <a:t> Present</a:t>
            </a:r>
            <a:r>
              <a:rPr lang="en-ZA" b="1" spc="300" dirty="0" smtClean="0">
                <a:solidFill>
                  <a:schemeClr val="tx1"/>
                </a:solidFill>
                <a:latin typeface="Source Sans Pro"/>
                <a:cs typeface="Source Sans Pro"/>
              </a:rPr>
              <a:t> </a:t>
            </a:r>
            <a:r>
              <a:rPr lang="en-ZA" b="1" spc="300" dirty="0">
                <a:solidFill>
                  <a:schemeClr val="tx1"/>
                </a:solidFill>
                <a:latin typeface="Source Sans Pro"/>
                <a:cs typeface="Source Sans Pro"/>
              </a:rPr>
              <a:t>				         	               </a:t>
            </a:r>
            <a:r>
              <a:rPr lang="en-ZA" b="1" spc="300" dirty="0">
                <a:solidFill>
                  <a:schemeClr val="bg1"/>
                </a:solidFill>
                <a:latin typeface="Source Sans Pro"/>
                <a:cs typeface="Source Sans Pro"/>
              </a:rPr>
              <a:t>Future</a:t>
            </a:r>
          </a:p>
        </p:txBody>
      </p:sp>
      <p:sp>
        <p:nvSpPr>
          <p:cNvPr id="6" name="Rounded Rectangle 5"/>
          <p:cNvSpPr/>
          <p:nvPr/>
        </p:nvSpPr>
        <p:spPr>
          <a:xfrm>
            <a:off x="611560" y="260648"/>
            <a:ext cx="8352928" cy="6408712"/>
          </a:xfrm>
          <a:prstGeom prst="roundRect">
            <a:avLst/>
          </a:prstGeom>
          <a:solidFill>
            <a:srgbClr val="800000">
              <a:alpha val="87000"/>
            </a:srgbClr>
          </a:solidFill>
          <a:ln>
            <a:noFill/>
          </a:ln>
        </p:spPr>
        <p:style>
          <a:lnRef idx="2">
            <a:schemeClr val="accent4"/>
          </a:lnRef>
          <a:fillRef idx="1">
            <a:schemeClr val="lt1"/>
          </a:fillRef>
          <a:effectRef idx="0">
            <a:schemeClr val="accent4"/>
          </a:effectRef>
          <a:fontRef idx="minor">
            <a:schemeClr val="dk1"/>
          </a:fontRef>
        </p:style>
        <p:txBody>
          <a:bodyPr rtlCol="0" anchor="ctr"/>
          <a:lstStyle/>
          <a:p>
            <a:pPr algn="ctr" fontAlgn="base">
              <a:spcBef>
                <a:spcPct val="0"/>
              </a:spcBef>
              <a:spcAft>
                <a:spcPct val="0"/>
              </a:spcAft>
            </a:pPr>
            <a:endParaRPr lang="en-ZA" dirty="0">
              <a:solidFill>
                <a:srgbClr val="FFFFFF"/>
              </a:solidFill>
            </a:endParaRPr>
          </a:p>
        </p:txBody>
      </p:sp>
      <p:sp>
        <p:nvSpPr>
          <p:cNvPr id="7" name="Rounded Rectangle 6"/>
          <p:cNvSpPr/>
          <p:nvPr/>
        </p:nvSpPr>
        <p:spPr>
          <a:xfrm>
            <a:off x="715040" y="1956889"/>
            <a:ext cx="8208912" cy="4546029"/>
          </a:xfrm>
          <a:prstGeom prst="roundRect">
            <a:avLst/>
          </a:prstGeom>
          <a:solidFill>
            <a:srgbClr val="2A536C"/>
          </a:solidFill>
          <a:ln>
            <a:noFill/>
          </a:ln>
        </p:spPr>
        <p:style>
          <a:lnRef idx="2">
            <a:schemeClr val="accent4"/>
          </a:lnRef>
          <a:fillRef idx="1">
            <a:schemeClr val="lt1"/>
          </a:fillRef>
          <a:effectRef idx="0">
            <a:schemeClr val="accent4"/>
          </a:effectRef>
          <a:fontRef idx="minor">
            <a:schemeClr val="dk1"/>
          </a:fontRef>
        </p:style>
        <p:txBody>
          <a:bodyPr rtlCol="0" anchor="ctr"/>
          <a:lstStyle/>
          <a:p>
            <a:pPr algn="ctr" fontAlgn="base">
              <a:spcBef>
                <a:spcPct val="0"/>
              </a:spcBef>
              <a:spcAft>
                <a:spcPct val="0"/>
              </a:spcAft>
            </a:pPr>
            <a:endParaRPr lang="en-ZA" dirty="0">
              <a:solidFill>
                <a:srgbClr val="FFFFFF"/>
              </a:solidFill>
            </a:endParaRPr>
          </a:p>
        </p:txBody>
      </p:sp>
      <p:sp>
        <p:nvSpPr>
          <p:cNvPr id="8" name="Rounded Rectangle 7"/>
          <p:cNvSpPr/>
          <p:nvPr/>
        </p:nvSpPr>
        <p:spPr>
          <a:xfrm>
            <a:off x="5076056" y="3284984"/>
            <a:ext cx="3816424" cy="3096344"/>
          </a:xfrm>
          <a:prstGeom prst="roundRect">
            <a:avLst/>
          </a:prstGeom>
          <a:solidFill>
            <a:schemeClr val="tx1">
              <a:lumMod val="50000"/>
              <a:lumOff val="50000"/>
              <a:alpha val="82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fontAlgn="base">
              <a:spcBef>
                <a:spcPct val="0"/>
              </a:spcBef>
              <a:spcAft>
                <a:spcPct val="0"/>
              </a:spcAft>
            </a:pPr>
            <a:endParaRPr lang="en-ZA" dirty="0">
              <a:ln w="0"/>
              <a:solidFill>
                <a:schemeClr val="tx1"/>
              </a:solidFill>
              <a:effectLst>
                <a:outerShdw blurRad="38100" dist="19050" dir="2700000" algn="tl" rotWithShape="0">
                  <a:schemeClr val="dk1">
                    <a:alpha val="40000"/>
                  </a:schemeClr>
                </a:outerShdw>
              </a:effectLst>
            </a:endParaRPr>
          </a:p>
        </p:txBody>
      </p:sp>
      <p:sp>
        <p:nvSpPr>
          <p:cNvPr id="11" name="Rounded Rectangle 10"/>
          <p:cNvSpPr/>
          <p:nvPr/>
        </p:nvSpPr>
        <p:spPr>
          <a:xfrm>
            <a:off x="7577286" y="4500736"/>
            <a:ext cx="1224000" cy="1304528"/>
          </a:xfrm>
          <a:prstGeom prst="roundRect">
            <a:avLst/>
          </a:prstGeom>
          <a:ln>
            <a:noFill/>
          </a:ln>
        </p:spPr>
        <p:style>
          <a:lnRef idx="2">
            <a:schemeClr val="accent5"/>
          </a:lnRef>
          <a:fillRef idx="1">
            <a:schemeClr val="lt1"/>
          </a:fillRef>
          <a:effectRef idx="0">
            <a:schemeClr val="accent5"/>
          </a:effectRef>
          <a:fontRef idx="minor">
            <a:schemeClr val="dk1"/>
          </a:fontRef>
        </p:style>
        <p:txBody>
          <a:bodyPr lIns="0" rIns="0" rtlCol="0" anchor="ctr"/>
          <a:lstStyle/>
          <a:p>
            <a:pPr algn="ctr" fontAlgn="base">
              <a:spcBef>
                <a:spcPct val="0"/>
              </a:spcBef>
              <a:spcAft>
                <a:spcPct val="0"/>
              </a:spcAft>
            </a:pPr>
            <a:r>
              <a:rPr lang="en-ZA" sz="1200" b="1" dirty="0">
                <a:solidFill>
                  <a:srgbClr val="000000"/>
                </a:solidFill>
                <a:latin typeface="Source Sans Pro"/>
              </a:rPr>
              <a:t>Administrative justice</a:t>
            </a:r>
          </a:p>
        </p:txBody>
      </p:sp>
      <p:sp>
        <p:nvSpPr>
          <p:cNvPr id="12" name="Rounded Rectangle 11"/>
          <p:cNvSpPr/>
          <p:nvPr/>
        </p:nvSpPr>
        <p:spPr>
          <a:xfrm>
            <a:off x="5191497" y="4500736"/>
            <a:ext cx="1152128" cy="1304528"/>
          </a:xfrm>
          <a:prstGeom prst="roundRect">
            <a:avLst/>
          </a:prstGeom>
          <a:ln>
            <a:noFill/>
          </a:ln>
        </p:spPr>
        <p:style>
          <a:lnRef idx="2">
            <a:schemeClr val="accent5"/>
          </a:lnRef>
          <a:fillRef idx="1">
            <a:schemeClr val="lt1"/>
          </a:fillRef>
          <a:effectRef idx="0">
            <a:schemeClr val="accent5"/>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Tenure security and </a:t>
            </a:r>
            <a:r>
              <a:rPr lang="en-ZA" sz="1300" b="1" dirty="0" smtClean="0">
                <a:solidFill>
                  <a:srgbClr val="000000"/>
                </a:solidFill>
                <a:latin typeface="Source Sans Pro"/>
              </a:rPr>
              <a:t>informal settlement upgrading</a:t>
            </a:r>
            <a:endParaRPr lang="en-ZA" sz="1300" b="1" dirty="0">
              <a:solidFill>
                <a:srgbClr val="000000"/>
              </a:solidFill>
              <a:latin typeface="Source Sans Pro"/>
            </a:endParaRPr>
          </a:p>
        </p:txBody>
      </p:sp>
      <p:sp>
        <p:nvSpPr>
          <p:cNvPr id="13" name="Rounded Rectangle 12"/>
          <p:cNvSpPr/>
          <p:nvPr/>
        </p:nvSpPr>
        <p:spPr>
          <a:xfrm>
            <a:off x="2157637" y="4635890"/>
            <a:ext cx="1468734" cy="1440160"/>
          </a:xfrm>
          <a:prstGeom prst="roundRect">
            <a:avLst/>
          </a:prstGeom>
          <a:ln>
            <a:noFill/>
          </a:ln>
        </p:spPr>
        <p:style>
          <a:lnRef idx="2">
            <a:schemeClr val="accent2"/>
          </a:lnRef>
          <a:fillRef idx="1">
            <a:schemeClr val="lt1"/>
          </a:fillRef>
          <a:effectRef idx="0">
            <a:schemeClr val="accent2"/>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Accessible and enabling public services, spaces and goods</a:t>
            </a:r>
          </a:p>
        </p:txBody>
      </p:sp>
      <p:sp>
        <p:nvSpPr>
          <p:cNvPr id="14" name="Rounded Rectangle 13"/>
          <p:cNvSpPr/>
          <p:nvPr/>
        </p:nvSpPr>
        <p:spPr>
          <a:xfrm>
            <a:off x="2169558" y="3448049"/>
            <a:ext cx="1468734" cy="1104941"/>
          </a:xfrm>
          <a:prstGeom prst="roundRect">
            <a:avLst/>
          </a:prstGeom>
          <a:ln>
            <a:noFill/>
          </a:ln>
        </p:spPr>
        <p:style>
          <a:lnRef idx="2">
            <a:schemeClr val="accent2"/>
          </a:lnRef>
          <a:fillRef idx="1">
            <a:schemeClr val="lt1"/>
          </a:fillRef>
          <a:effectRef idx="0">
            <a:schemeClr val="accent2"/>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Safe and cheap public  transport</a:t>
            </a:r>
          </a:p>
        </p:txBody>
      </p:sp>
      <p:sp>
        <p:nvSpPr>
          <p:cNvPr id="17" name="TextBox 16"/>
          <p:cNvSpPr txBox="1"/>
          <p:nvPr/>
        </p:nvSpPr>
        <p:spPr>
          <a:xfrm>
            <a:off x="1296207" y="843073"/>
            <a:ext cx="3215977" cy="400110"/>
          </a:xfrm>
          <a:prstGeom prst="rect">
            <a:avLst/>
          </a:prstGeom>
          <a:noFill/>
        </p:spPr>
        <p:txBody>
          <a:bodyPr wrap="square" rtlCol="0">
            <a:spAutoFit/>
          </a:bodyPr>
          <a:lstStyle/>
          <a:p>
            <a:pPr fontAlgn="base">
              <a:spcBef>
                <a:spcPct val="0"/>
              </a:spcBef>
              <a:spcAft>
                <a:spcPct val="0"/>
              </a:spcAft>
            </a:pPr>
            <a:r>
              <a:rPr lang="en-ZA" sz="2000" b="1" dirty="0">
                <a:solidFill>
                  <a:schemeClr val="bg1"/>
                </a:solidFill>
                <a:latin typeface="Source Sans Pro"/>
              </a:rPr>
              <a:t>The right to </a:t>
            </a:r>
            <a:r>
              <a:rPr lang="en-ZA" sz="2000" b="1" dirty="0" smtClean="0">
                <a:solidFill>
                  <a:schemeClr val="bg1"/>
                </a:solidFill>
                <a:latin typeface="Source Sans Pro"/>
              </a:rPr>
              <a:t>city making</a:t>
            </a:r>
            <a:endParaRPr lang="en-ZA" sz="2400" b="1" dirty="0">
              <a:solidFill>
                <a:schemeClr val="bg1"/>
              </a:solidFill>
              <a:latin typeface="Source Sans Pro"/>
            </a:endParaRPr>
          </a:p>
        </p:txBody>
      </p:sp>
      <p:sp>
        <p:nvSpPr>
          <p:cNvPr id="18" name="TextBox 17"/>
          <p:cNvSpPr txBox="1"/>
          <p:nvPr/>
        </p:nvSpPr>
        <p:spPr>
          <a:xfrm>
            <a:off x="918518" y="2348880"/>
            <a:ext cx="4536504" cy="707886"/>
          </a:xfrm>
          <a:prstGeom prst="rect">
            <a:avLst/>
          </a:prstGeom>
          <a:noFill/>
        </p:spPr>
        <p:txBody>
          <a:bodyPr wrap="square" rtlCol="0">
            <a:spAutoFit/>
          </a:bodyPr>
          <a:lstStyle/>
          <a:p>
            <a:pPr algn="ctr" fontAlgn="base">
              <a:spcBef>
                <a:spcPct val="0"/>
              </a:spcBef>
              <a:spcAft>
                <a:spcPct val="0"/>
              </a:spcAft>
            </a:pPr>
            <a:r>
              <a:rPr lang="en-ZA" sz="2000" b="1" dirty="0">
                <a:solidFill>
                  <a:schemeClr val="bg1"/>
                </a:solidFill>
                <a:latin typeface="Source Sans Pro"/>
              </a:rPr>
              <a:t>The right to access city resources </a:t>
            </a:r>
          </a:p>
          <a:p>
            <a:pPr algn="ctr" fontAlgn="base">
              <a:spcBef>
                <a:spcPct val="0"/>
              </a:spcBef>
              <a:spcAft>
                <a:spcPct val="0"/>
              </a:spcAft>
            </a:pPr>
            <a:r>
              <a:rPr lang="en-ZA" sz="2000" b="1" dirty="0">
                <a:solidFill>
                  <a:schemeClr val="bg1"/>
                </a:solidFill>
                <a:latin typeface="Source Sans Pro"/>
              </a:rPr>
              <a:t>and opportunities</a:t>
            </a:r>
            <a:endParaRPr lang="en-ZA" sz="2400" b="1" dirty="0">
              <a:solidFill>
                <a:schemeClr val="bg1"/>
              </a:solidFill>
              <a:latin typeface="Source Sans Pro"/>
            </a:endParaRPr>
          </a:p>
        </p:txBody>
      </p:sp>
      <p:sp>
        <p:nvSpPr>
          <p:cNvPr id="19" name="TextBox 18"/>
          <p:cNvSpPr txBox="1"/>
          <p:nvPr/>
        </p:nvSpPr>
        <p:spPr>
          <a:xfrm>
            <a:off x="5832140" y="3573016"/>
            <a:ext cx="2304256" cy="707886"/>
          </a:xfrm>
          <a:prstGeom prst="rect">
            <a:avLst/>
          </a:prstGeom>
          <a:noFill/>
        </p:spPr>
        <p:txBody>
          <a:bodyPr wrap="square" rtlCol="0">
            <a:spAutoFit/>
          </a:bodyPr>
          <a:lstStyle/>
          <a:p>
            <a:pPr algn="ctr" fontAlgn="base">
              <a:spcBef>
                <a:spcPct val="0"/>
              </a:spcBef>
              <a:spcAft>
                <a:spcPct val="0"/>
              </a:spcAft>
            </a:pPr>
            <a:r>
              <a:rPr lang="en-ZA" sz="2000" b="1" dirty="0">
                <a:solidFill>
                  <a:schemeClr val="bg1"/>
                </a:solidFill>
                <a:latin typeface="Source Sans Pro"/>
              </a:rPr>
              <a:t>The right to </a:t>
            </a:r>
            <a:r>
              <a:rPr lang="en-ZA" sz="2000" b="1" dirty="0" smtClean="0">
                <a:solidFill>
                  <a:schemeClr val="bg1"/>
                </a:solidFill>
                <a:latin typeface="Source Sans Pro"/>
              </a:rPr>
              <a:t>be in </a:t>
            </a:r>
            <a:r>
              <a:rPr lang="en-ZA" sz="2000" b="1" dirty="0">
                <a:solidFill>
                  <a:schemeClr val="bg1"/>
                </a:solidFill>
                <a:latin typeface="Source Sans Pro"/>
              </a:rPr>
              <a:t>the city</a:t>
            </a:r>
            <a:endParaRPr lang="en-ZA" sz="2400" b="1" dirty="0">
              <a:solidFill>
                <a:schemeClr val="bg1"/>
              </a:solidFill>
              <a:latin typeface="Source Sans Pro"/>
            </a:endParaRPr>
          </a:p>
        </p:txBody>
      </p:sp>
      <p:sp>
        <p:nvSpPr>
          <p:cNvPr id="16" name="Rounded Rectangle 15"/>
          <p:cNvSpPr/>
          <p:nvPr/>
        </p:nvSpPr>
        <p:spPr>
          <a:xfrm>
            <a:off x="6518498" y="443905"/>
            <a:ext cx="1476000" cy="1260000"/>
          </a:xfrm>
          <a:prstGeom prst="roundRect">
            <a:avLst/>
          </a:prstGeom>
          <a:ln>
            <a:noFill/>
          </a:ln>
        </p:spPr>
        <p:style>
          <a:lnRef idx="2">
            <a:schemeClr val="accent6"/>
          </a:lnRef>
          <a:fillRef idx="1">
            <a:schemeClr val="lt1"/>
          </a:fillRef>
          <a:effectRef idx="0">
            <a:schemeClr val="accent6"/>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Participatory planning and decision-making</a:t>
            </a:r>
          </a:p>
        </p:txBody>
      </p:sp>
      <p:sp>
        <p:nvSpPr>
          <p:cNvPr id="20" name="Rounded Rectangle 19"/>
          <p:cNvSpPr/>
          <p:nvPr/>
        </p:nvSpPr>
        <p:spPr>
          <a:xfrm>
            <a:off x="4932040" y="443905"/>
            <a:ext cx="1476000" cy="1260000"/>
          </a:xfrm>
          <a:prstGeom prst="roundRect">
            <a:avLst/>
          </a:prstGeom>
          <a:ln>
            <a:noFill/>
          </a:ln>
        </p:spPr>
        <p:style>
          <a:lnRef idx="2">
            <a:schemeClr val="accent6"/>
          </a:lnRef>
          <a:fillRef idx="1">
            <a:schemeClr val="lt1"/>
          </a:fillRef>
          <a:effectRef idx="0">
            <a:schemeClr val="accent6"/>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Accountable and democratic systems of governance</a:t>
            </a:r>
          </a:p>
        </p:txBody>
      </p:sp>
      <p:sp>
        <p:nvSpPr>
          <p:cNvPr id="21" name="Rounded Rectangle 20"/>
          <p:cNvSpPr/>
          <p:nvPr/>
        </p:nvSpPr>
        <p:spPr>
          <a:xfrm>
            <a:off x="6387058" y="4500736"/>
            <a:ext cx="1152128" cy="1304528"/>
          </a:xfrm>
          <a:prstGeom prst="roundRect">
            <a:avLst/>
          </a:prstGeom>
          <a:ln>
            <a:noFill/>
          </a:ln>
        </p:spPr>
        <p:style>
          <a:lnRef idx="2">
            <a:schemeClr val="accent5"/>
          </a:lnRef>
          <a:fillRef idx="1">
            <a:schemeClr val="lt1"/>
          </a:fillRef>
          <a:effectRef idx="0">
            <a:schemeClr val="accent5"/>
          </a:effectRef>
          <a:fontRef idx="minor">
            <a:schemeClr val="dk1"/>
          </a:fontRef>
        </p:style>
        <p:txBody>
          <a:bodyPr lIns="36000" rIns="36000" rtlCol="0" anchor="ctr"/>
          <a:lstStyle/>
          <a:p>
            <a:pPr algn="ctr" fontAlgn="base">
              <a:spcBef>
                <a:spcPct val="0"/>
              </a:spcBef>
              <a:spcAft>
                <a:spcPct val="0"/>
              </a:spcAft>
            </a:pPr>
            <a:r>
              <a:rPr lang="en-ZA" sz="1300" b="1" dirty="0" smtClean="0">
                <a:solidFill>
                  <a:srgbClr val="000000"/>
                </a:solidFill>
                <a:latin typeface="Source Sans Pro"/>
              </a:rPr>
              <a:t>Sustainable livelihoods and food security</a:t>
            </a:r>
            <a:endParaRPr lang="en-ZA" sz="1300" b="1" dirty="0">
              <a:solidFill>
                <a:srgbClr val="000000"/>
              </a:solidFill>
              <a:latin typeface="Source Sans Pro"/>
            </a:endParaRPr>
          </a:p>
        </p:txBody>
      </p:sp>
      <p:sp>
        <p:nvSpPr>
          <p:cNvPr id="22" name="Rounded Rectangle 21"/>
          <p:cNvSpPr/>
          <p:nvPr/>
        </p:nvSpPr>
        <p:spPr>
          <a:xfrm>
            <a:off x="3669804" y="3448050"/>
            <a:ext cx="1332000" cy="2628000"/>
          </a:xfrm>
          <a:prstGeom prst="roundRect">
            <a:avLst/>
          </a:prstGeom>
          <a:ln>
            <a:noFill/>
          </a:ln>
        </p:spPr>
        <p:style>
          <a:lnRef idx="2">
            <a:schemeClr val="accent2"/>
          </a:lnRef>
          <a:fillRef idx="1">
            <a:schemeClr val="lt1"/>
          </a:fillRef>
          <a:effectRef idx="0">
            <a:schemeClr val="accent2"/>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Inclusive, employment-creating and livelihood-supporting economies</a:t>
            </a:r>
          </a:p>
        </p:txBody>
      </p:sp>
      <p:sp>
        <p:nvSpPr>
          <p:cNvPr id="23" name="Rounded Rectangle 22"/>
          <p:cNvSpPr/>
          <p:nvPr/>
        </p:nvSpPr>
        <p:spPr>
          <a:xfrm>
            <a:off x="789332" y="3448050"/>
            <a:ext cx="1332000" cy="2628000"/>
          </a:xfrm>
          <a:prstGeom prst="roundRect">
            <a:avLst/>
          </a:prstGeom>
          <a:ln>
            <a:noFill/>
          </a:ln>
        </p:spPr>
        <p:style>
          <a:lnRef idx="2">
            <a:schemeClr val="accent2"/>
          </a:lnRef>
          <a:fillRef idx="1">
            <a:schemeClr val="lt1"/>
          </a:fillRef>
          <a:effectRef idx="0">
            <a:schemeClr val="accent2"/>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Redistributive&amp; integrated land governance system and infrastructure investment</a:t>
            </a:r>
          </a:p>
        </p:txBody>
      </p:sp>
    </p:spTree>
    <p:extLst>
      <p:ext uri="{BB962C8B-B14F-4D97-AF65-F5344CB8AC3E}">
        <p14:creationId xmlns:p14="http://schemas.microsoft.com/office/powerpoint/2010/main" val="11192022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1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pic>
        <p:nvPicPr>
          <p:cNvPr id="4" name="Content Placeholder 5" descr="RttC.jpg"/>
          <p:cNvPicPr>
            <a:picLocks noChangeAspect="1"/>
          </p:cNvPicPr>
          <p:nvPr/>
        </p:nvPicPr>
        <p:blipFill rotWithShape="1">
          <a:blip r:embed="rId2">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5"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sp>
        <p:nvSpPr>
          <p:cNvPr id="8" name="Title 1"/>
          <p:cNvSpPr txBox="1">
            <a:spLocks/>
          </p:cNvSpPr>
          <p:nvPr/>
        </p:nvSpPr>
        <p:spPr>
          <a:xfrm>
            <a:off x="162144" y="148610"/>
            <a:ext cx="8512488" cy="89959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2800" b="1" dirty="0" smtClean="0">
                <a:solidFill>
                  <a:srgbClr val="800000"/>
                </a:solidFill>
                <a:latin typeface="Source Sans Pro Black"/>
                <a:cs typeface="Source Sans Pro Black"/>
              </a:rPr>
              <a:t>Achieving the Right to the City in South Africa</a:t>
            </a:r>
            <a:endParaRPr lang="en-ZA" sz="2800" b="1" dirty="0">
              <a:solidFill>
                <a:srgbClr val="800000"/>
              </a:solidFill>
              <a:latin typeface="Source Sans Pro Black"/>
              <a:cs typeface="Source Sans Pro Black"/>
            </a:endParaRPr>
          </a:p>
        </p:txBody>
      </p:sp>
      <p:sp>
        <p:nvSpPr>
          <p:cNvPr id="2" name="Oval 1"/>
          <p:cNvSpPr/>
          <p:nvPr/>
        </p:nvSpPr>
        <p:spPr>
          <a:xfrm>
            <a:off x="4600988" y="1499604"/>
            <a:ext cx="3918374" cy="3823323"/>
          </a:xfrm>
          <a:prstGeom prst="ellipse">
            <a:avLst/>
          </a:prstGeom>
          <a:solidFill>
            <a:srgbClr val="800000">
              <a:alpha val="91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latin typeface="Source Sans Pro Black"/>
                <a:cs typeface="Source Sans Pro Black"/>
              </a:rPr>
              <a:t>INFORMAL</a:t>
            </a:r>
            <a:br>
              <a:rPr lang="en-US" sz="2400" dirty="0" smtClean="0">
                <a:latin typeface="Source Sans Pro Black"/>
                <a:cs typeface="Source Sans Pro Black"/>
              </a:rPr>
            </a:br>
            <a:r>
              <a:rPr lang="en-US" sz="2400" dirty="0" smtClean="0">
                <a:latin typeface="Source Sans Pro Black"/>
                <a:cs typeface="Source Sans Pro Black"/>
              </a:rPr>
              <a:t> SETTLEMENT </a:t>
            </a:r>
          </a:p>
          <a:p>
            <a:pPr algn="ctr"/>
            <a:r>
              <a:rPr lang="en-US" sz="2400" dirty="0" smtClean="0">
                <a:latin typeface="Source Sans Pro Black"/>
                <a:cs typeface="Source Sans Pro Black"/>
              </a:rPr>
              <a:t>UPGRADING </a:t>
            </a:r>
            <a:endParaRPr lang="en-US" sz="2400" dirty="0">
              <a:latin typeface="Source Sans Pro Black"/>
              <a:cs typeface="Source Sans Pro Black"/>
            </a:endParaRPr>
          </a:p>
        </p:txBody>
      </p:sp>
      <p:sp>
        <p:nvSpPr>
          <p:cNvPr id="7" name="Oval 6"/>
          <p:cNvSpPr/>
          <p:nvPr/>
        </p:nvSpPr>
        <p:spPr>
          <a:xfrm>
            <a:off x="4823659" y="1256427"/>
            <a:ext cx="1256581" cy="1269937"/>
          </a:xfrm>
          <a:prstGeom prst="ellipse">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Oval 9"/>
          <p:cNvSpPr/>
          <p:nvPr/>
        </p:nvSpPr>
        <p:spPr>
          <a:xfrm>
            <a:off x="4100787" y="2526364"/>
            <a:ext cx="1256581" cy="1269937"/>
          </a:xfrm>
          <a:prstGeom prst="ellipse">
            <a:avLst/>
          </a:prstGeom>
          <a:solidFill>
            <a:srgbClr val="6D767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364817" y="2364246"/>
            <a:ext cx="2337510" cy="2269675"/>
          </a:xfrm>
          <a:prstGeom prst="ellipse">
            <a:avLst/>
          </a:prstGeom>
          <a:solidFill>
            <a:srgbClr val="2A536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Source Sans Pro Black"/>
                <a:cs typeface="Source Sans Pro Black"/>
              </a:rPr>
              <a:t>COMMUNITIES OF PRACTICE</a:t>
            </a:r>
            <a:endParaRPr lang="en-US" dirty="0">
              <a:latin typeface="Source Sans Pro Black"/>
              <a:cs typeface="Source Sans Pro Black"/>
            </a:endParaRPr>
          </a:p>
        </p:txBody>
      </p:sp>
      <p:sp>
        <p:nvSpPr>
          <p:cNvPr id="3" name="TextBox 2"/>
          <p:cNvSpPr txBox="1"/>
          <p:nvPr/>
        </p:nvSpPr>
        <p:spPr>
          <a:xfrm>
            <a:off x="4756099" y="1697694"/>
            <a:ext cx="1682194" cy="369332"/>
          </a:xfrm>
          <a:prstGeom prst="rect">
            <a:avLst/>
          </a:prstGeom>
          <a:noFill/>
        </p:spPr>
        <p:txBody>
          <a:bodyPr wrap="square" rtlCol="0">
            <a:spAutoFit/>
          </a:bodyPr>
          <a:lstStyle/>
          <a:p>
            <a:r>
              <a:rPr lang="en-US" b="1" dirty="0" smtClean="0">
                <a:solidFill>
                  <a:srgbClr val="FFFFFF"/>
                </a:solidFill>
                <a:latin typeface="Source Sans Pro"/>
                <a:cs typeface="Source Sans Pro"/>
              </a:rPr>
              <a:t>Incremental </a:t>
            </a:r>
            <a:endParaRPr lang="en-US" b="1" dirty="0">
              <a:solidFill>
                <a:srgbClr val="FFFFFF"/>
              </a:solidFill>
              <a:latin typeface="Source Sans Pro"/>
              <a:cs typeface="Source Sans Pro"/>
            </a:endParaRPr>
          </a:p>
        </p:txBody>
      </p:sp>
      <p:sp>
        <p:nvSpPr>
          <p:cNvPr id="12" name="TextBox 11"/>
          <p:cNvSpPr txBox="1"/>
          <p:nvPr/>
        </p:nvSpPr>
        <p:spPr>
          <a:xfrm>
            <a:off x="4053890" y="2998441"/>
            <a:ext cx="1499393" cy="338554"/>
          </a:xfrm>
          <a:prstGeom prst="rect">
            <a:avLst/>
          </a:prstGeom>
          <a:noFill/>
        </p:spPr>
        <p:txBody>
          <a:bodyPr wrap="square" rtlCol="0">
            <a:spAutoFit/>
          </a:bodyPr>
          <a:lstStyle/>
          <a:p>
            <a:r>
              <a:rPr lang="en-US" sz="1600" b="1" dirty="0" smtClean="0">
                <a:solidFill>
                  <a:srgbClr val="FFFFFF"/>
                </a:solidFill>
                <a:latin typeface="Source Sans Pro"/>
                <a:cs typeface="Source Sans Pro"/>
              </a:rPr>
              <a:t>participatory</a:t>
            </a:r>
            <a:endParaRPr lang="en-US" sz="1600" b="1" dirty="0">
              <a:solidFill>
                <a:srgbClr val="FFFFFF"/>
              </a:solidFill>
              <a:latin typeface="Source Sans Pro"/>
              <a:cs typeface="Source Sans Pro"/>
            </a:endParaRPr>
          </a:p>
        </p:txBody>
      </p:sp>
      <p:sp>
        <p:nvSpPr>
          <p:cNvPr id="6" name="Right Arrow 5"/>
          <p:cNvSpPr/>
          <p:nvPr/>
        </p:nvSpPr>
        <p:spPr>
          <a:xfrm>
            <a:off x="2986074" y="3215405"/>
            <a:ext cx="783675" cy="459306"/>
          </a:xfrm>
          <a:prstGeom prst="rightArrow">
            <a:avLst/>
          </a:prstGeom>
          <a:solidFill>
            <a:srgbClr val="2A536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723493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pic>
        <p:nvPicPr>
          <p:cNvPr id="4" name="Content Placeholder 5" descr="RttC.jpg"/>
          <p:cNvPicPr>
            <a:picLocks noChangeAspect="1"/>
          </p:cNvPicPr>
          <p:nvPr/>
        </p:nvPicPr>
        <p:blipFill rotWithShape="1">
          <a:blip r:embed="rId2">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5"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sp>
        <p:nvSpPr>
          <p:cNvPr id="8" name="Title 1"/>
          <p:cNvSpPr txBox="1">
            <a:spLocks/>
          </p:cNvSpPr>
          <p:nvPr/>
        </p:nvSpPr>
        <p:spPr>
          <a:xfrm>
            <a:off x="162144" y="40530"/>
            <a:ext cx="7376136" cy="89959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smtClean="0">
                <a:solidFill>
                  <a:srgbClr val="800000"/>
                </a:solidFill>
                <a:latin typeface="Source Sans Pro Black"/>
                <a:cs typeface="Source Sans Pro Black"/>
              </a:rPr>
              <a:t>Final remarks</a:t>
            </a:r>
            <a:endParaRPr lang="en-ZA" sz="3200" b="1" dirty="0">
              <a:solidFill>
                <a:srgbClr val="800000"/>
              </a:solidFill>
              <a:latin typeface="Source Sans Pro Black"/>
              <a:cs typeface="Source Sans Pro Black"/>
            </a:endParaRPr>
          </a:p>
        </p:txBody>
      </p:sp>
      <p:sp>
        <p:nvSpPr>
          <p:cNvPr id="9" name="TextBox 8"/>
          <p:cNvSpPr txBox="1"/>
          <p:nvPr/>
        </p:nvSpPr>
        <p:spPr>
          <a:xfrm>
            <a:off x="1134996" y="1142772"/>
            <a:ext cx="2080792" cy="400110"/>
          </a:xfrm>
          <a:prstGeom prst="rect">
            <a:avLst/>
          </a:prstGeom>
          <a:noFill/>
        </p:spPr>
        <p:txBody>
          <a:bodyPr wrap="square" rtlCol="0">
            <a:spAutoFit/>
          </a:bodyPr>
          <a:lstStyle/>
          <a:p>
            <a:r>
              <a:rPr lang="en-US" sz="2000" b="1" dirty="0" smtClean="0">
                <a:solidFill>
                  <a:srgbClr val="2A536C"/>
                </a:solidFill>
                <a:latin typeface="Source Sans Pro"/>
                <a:cs typeface="Source Sans Pro"/>
              </a:rPr>
              <a:t>UPTAKE TO DATE</a:t>
            </a:r>
            <a:endParaRPr lang="en-US" sz="2000" b="1" dirty="0">
              <a:solidFill>
                <a:srgbClr val="2A536C"/>
              </a:solidFill>
              <a:latin typeface="Source Sans Pro"/>
              <a:cs typeface="Source Sans Pro"/>
            </a:endParaRPr>
          </a:p>
        </p:txBody>
      </p:sp>
      <p:sp>
        <p:nvSpPr>
          <p:cNvPr id="6" name="TextBox 5"/>
          <p:cNvSpPr txBox="1"/>
          <p:nvPr/>
        </p:nvSpPr>
        <p:spPr>
          <a:xfrm>
            <a:off x="5283050" y="1106000"/>
            <a:ext cx="2810416" cy="369332"/>
          </a:xfrm>
          <a:prstGeom prst="rect">
            <a:avLst/>
          </a:prstGeom>
          <a:noFill/>
        </p:spPr>
        <p:txBody>
          <a:bodyPr wrap="square" rtlCol="0">
            <a:spAutoFit/>
          </a:bodyPr>
          <a:lstStyle/>
          <a:p>
            <a:r>
              <a:rPr lang="en-US" b="1" dirty="0" smtClean="0">
                <a:solidFill>
                  <a:srgbClr val="2A536C"/>
                </a:solidFill>
                <a:latin typeface="Source Sans Pro"/>
                <a:cs typeface="Source Sans Pro"/>
              </a:rPr>
              <a:t>POTENTIAL FOR UPTAKE </a:t>
            </a:r>
            <a:endParaRPr lang="en-US" b="1" dirty="0">
              <a:solidFill>
                <a:srgbClr val="2A536C"/>
              </a:solidFill>
              <a:latin typeface="Source Sans Pro"/>
              <a:cs typeface="Source Sans Pro"/>
            </a:endParaRPr>
          </a:p>
        </p:txBody>
      </p:sp>
      <p:cxnSp>
        <p:nvCxnSpPr>
          <p:cNvPr id="7" name="Straight Connector 6"/>
          <p:cNvCxnSpPr/>
          <p:nvPr/>
        </p:nvCxnSpPr>
        <p:spPr>
          <a:xfrm>
            <a:off x="4485852" y="1475332"/>
            <a:ext cx="0" cy="4122628"/>
          </a:xfrm>
          <a:prstGeom prst="line">
            <a:avLst/>
          </a:prstGeom>
          <a:ln>
            <a:solidFill>
              <a:schemeClr val="tx1"/>
            </a:solidFill>
            <a:prstDash val="lgDash"/>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4891220" y="2205915"/>
            <a:ext cx="3607603" cy="2708434"/>
          </a:xfrm>
          <a:prstGeom prst="rect">
            <a:avLst/>
          </a:prstGeom>
          <a:noFill/>
        </p:spPr>
        <p:txBody>
          <a:bodyPr wrap="square" rtlCol="0">
            <a:spAutoFit/>
          </a:bodyPr>
          <a:lstStyle/>
          <a:p>
            <a:r>
              <a:rPr lang="en-US" b="1" dirty="0" smtClean="0">
                <a:latin typeface="Source Sans Pro"/>
                <a:cs typeface="Source Sans Pro"/>
              </a:rPr>
              <a:t>What shape will the Right to the City take?</a:t>
            </a:r>
          </a:p>
          <a:p>
            <a:endParaRPr lang="en-US" dirty="0"/>
          </a:p>
          <a:p>
            <a:pPr marL="285750" indent="-285750">
              <a:buClr>
                <a:srgbClr val="800000"/>
              </a:buClr>
              <a:buFont typeface="Wingdings" charset="2"/>
              <a:buChar char="²"/>
            </a:pPr>
            <a:r>
              <a:rPr lang="en-US" dirty="0" smtClean="0">
                <a:latin typeface="Source Sans Pro"/>
                <a:cs typeface="Source Sans Pro"/>
              </a:rPr>
              <a:t>Mechanism for invigorating and directing institutional energies</a:t>
            </a:r>
            <a:endParaRPr lang="en-US" dirty="0">
              <a:latin typeface="Source Sans Pro"/>
              <a:cs typeface="Source Sans Pro"/>
            </a:endParaRPr>
          </a:p>
          <a:p>
            <a:endParaRPr lang="en-US" sz="800" dirty="0">
              <a:latin typeface="Source Sans Pro"/>
              <a:cs typeface="Source Sans Pro"/>
            </a:endParaRPr>
          </a:p>
          <a:p>
            <a:pPr marL="285750" indent="-285750">
              <a:buClr>
                <a:srgbClr val="800000"/>
              </a:buClr>
              <a:buFont typeface="Wingdings" charset="2"/>
              <a:buChar char="²"/>
            </a:pPr>
            <a:r>
              <a:rPr lang="en-US" dirty="0" smtClean="0">
                <a:latin typeface="Source Sans Pro"/>
                <a:cs typeface="Source Sans Pro"/>
              </a:rPr>
              <a:t>Language to frame and give weight to local struggles</a:t>
            </a:r>
            <a:endParaRPr lang="en-US" dirty="0">
              <a:latin typeface="Source Sans Pro"/>
              <a:cs typeface="Source Sans Pro"/>
            </a:endParaRPr>
          </a:p>
          <a:p>
            <a:pPr lvl="1">
              <a:buClr>
                <a:srgbClr val="800000"/>
              </a:buClr>
            </a:pPr>
            <a:r>
              <a:rPr lang="en-US" dirty="0">
                <a:latin typeface="Source Sans Pro"/>
                <a:cs typeface="Source Sans Pro"/>
              </a:rPr>
              <a:t> </a:t>
            </a:r>
          </a:p>
          <a:p>
            <a:endParaRPr lang="en-US" b="1" dirty="0">
              <a:latin typeface="Source Sans Pro"/>
              <a:cs typeface="Source Sans Pro"/>
            </a:endParaRPr>
          </a:p>
        </p:txBody>
      </p:sp>
      <p:sp>
        <p:nvSpPr>
          <p:cNvPr id="10" name="TextBox 9"/>
          <p:cNvSpPr txBox="1"/>
          <p:nvPr/>
        </p:nvSpPr>
        <p:spPr>
          <a:xfrm>
            <a:off x="283752" y="2867904"/>
            <a:ext cx="4066997" cy="2154436"/>
          </a:xfrm>
          <a:prstGeom prst="rect">
            <a:avLst/>
          </a:prstGeom>
          <a:noFill/>
        </p:spPr>
        <p:txBody>
          <a:bodyPr wrap="square" rtlCol="0">
            <a:spAutoFit/>
          </a:bodyPr>
          <a:lstStyle/>
          <a:p>
            <a:r>
              <a:rPr lang="en-US" b="1" dirty="0" smtClean="0">
                <a:latin typeface="Source Sans Pro"/>
                <a:cs typeface="Source Sans Pro"/>
              </a:rPr>
              <a:t>Existing progressive policy environment </a:t>
            </a:r>
          </a:p>
          <a:p>
            <a:endParaRPr lang="en-US" dirty="0"/>
          </a:p>
          <a:p>
            <a:pPr marL="285750" indent="-285750">
              <a:buClr>
                <a:srgbClr val="800000"/>
              </a:buClr>
              <a:buFont typeface="Wingdings" charset="2"/>
              <a:buChar char="²"/>
            </a:pPr>
            <a:r>
              <a:rPr lang="en-US" dirty="0" smtClean="0">
                <a:latin typeface="Source Sans Pro"/>
                <a:cs typeface="Source Sans Pro"/>
              </a:rPr>
              <a:t>Is it feasible to advocate for the adoption of the Right to the City?</a:t>
            </a:r>
          </a:p>
          <a:p>
            <a:endParaRPr lang="en-US" sz="800" dirty="0" smtClean="0">
              <a:latin typeface="Source Sans Pro"/>
              <a:cs typeface="Source Sans Pro"/>
            </a:endParaRPr>
          </a:p>
          <a:p>
            <a:pPr marL="285750" indent="-285750">
              <a:buClr>
                <a:srgbClr val="800000"/>
              </a:buClr>
              <a:buFont typeface="Wingdings" charset="2"/>
              <a:buChar char="²"/>
            </a:pPr>
            <a:r>
              <a:rPr lang="en-US" dirty="0" smtClean="0">
                <a:latin typeface="Source Sans Pro"/>
                <a:cs typeface="Source Sans Pro"/>
              </a:rPr>
              <a:t>Will the Right to the City add value?</a:t>
            </a:r>
          </a:p>
          <a:p>
            <a:pPr lvl="1">
              <a:buClr>
                <a:srgbClr val="800000"/>
              </a:buClr>
            </a:pPr>
            <a:r>
              <a:rPr lang="en-US" dirty="0" smtClean="0">
                <a:latin typeface="Source Sans Pro"/>
                <a:cs typeface="Source Sans Pro"/>
              </a:rPr>
              <a:t> </a:t>
            </a:r>
            <a:endParaRPr lang="en-US" dirty="0">
              <a:latin typeface="Source Sans Pro"/>
              <a:cs typeface="Source Sans Pro"/>
            </a:endParaRPr>
          </a:p>
        </p:txBody>
      </p:sp>
      <p:sp>
        <p:nvSpPr>
          <p:cNvPr id="11" name="TextBox 10"/>
          <p:cNvSpPr txBox="1"/>
          <p:nvPr/>
        </p:nvSpPr>
        <p:spPr>
          <a:xfrm>
            <a:off x="283752" y="2043795"/>
            <a:ext cx="3607603" cy="646331"/>
          </a:xfrm>
          <a:prstGeom prst="rect">
            <a:avLst/>
          </a:prstGeom>
          <a:noFill/>
        </p:spPr>
        <p:txBody>
          <a:bodyPr wrap="square" rtlCol="0">
            <a:spAutoFit/>
          </a:bodyPr>
          <a:lstStyle/>
          <a:p>
            <a:r>
              <a:rPr lang="en-US" b="1" dirty="0" smtClean="0">
                <a:latin typeface="Source Sans Pro"/>
                <a:cs typeface="Source Sans Pro"/>
              </a:rPr>
              <a:t>No formal uptake at national, provincial or local level</a:t>
            </a:r>
            <a:endParaRPr lang="en-US" b="1" dirty="0">
              <a:latin typeface="Source Sans Pro"/>
              <a:cs typeface="Source Sans Pro"/>
            </a:endParaRPr>
          </a:p>
        </p:txBody>
      </p:sp>
    </p:spTree>
    <p:extLst>
      <p:ext uri="{BB962C8B-B14F-4D97-AF65-F5344CB8AC3E}">
        <p14:creationId xmlns:p14="http://schemas.microsoft.com/office/powerpoint/2010/main" val="125723493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03371" y="29542"/>
            <a:ext cx="9144000" cy="769441"/>
          </a:xfrm>
          <a:prstGeom prst="rect">
            <a:avLst/>
          </a:prstGeom>
          <a:noFill/>
        </p:spPr>
        <p:txBody>
          <a:bodyPr wrap="square" rtlCol="0">
            <a:spAutoFit/>
          </a:bodyPr>
          <a:lstStyle/>
          <a:p>
            <a:r>
              <a:rPr lang="en-US" sz="4400" b="1" dirty="0" smtClean="0">
                <a:solidFill>
                  <a:srgbClr val="800000"/>
                </a:solidFill>
                <a:latin typeface="Source Sans Pro"/>
                <a:cs typeface="Source Sans Pro"/>
              </a:rPr>
              <a:t>Thank you</a:t>
            </a:r>
            <a:endParaRPr lang="en-US" sz="4400" b="1" dirty="0">
              <a:solidFill>
                <a:srgbClr val="800000"/>
              </a:solidFill>
              <a:latin typeface="Source Sans Pro"/>
              <a:cs typeface="Source Sans Pro"/>
            </a:endParaRPr>
          </a:p>
        </p:txBody>
      </p:sp>
      <p:sp>
        <p:nvSpPr>
          <p:cNvPr id="8" name="Rectangle 7"/>
          <p:cNvSpPr/>
          <p:nvPr/>
        </p:nvSpPr>
        <p:spPr>
          <a:xfrm>
            <a:off x="-1" y="5966368"/>
            <a:ext cx="9144001" cy="891632"/>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spTree>
    <p:extLst>
      <p:ext uri="{BB962C8B-B14F-4D97-AF65-F5344CB8AC3E}">
        <p14:creationId xmlns:p14="http://schemas.microsoft.com/office/powerpoint/2010/main" val="329085660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0176" y="1370532"/>
            <a:ext cx="7825433" cy="872124"/>
          </a:xfrm>
        </p:spPr>
        <p:txBody>
          <a:bodyPr>
            <a:normAutofit/>
          </a:bodyPr>
          <a:lstStyle/>
          <a:p>
            <a:pPr marL="0" indent="0">
              <a:buNone/>
            </a:pPr>
            <a:r>
              <a:rPr lang="en-US" sz="2800" b="1" dirty="0" smtClean="0">
                <a:solidFill>
                  <a:srgbClr val="2A536C"/>
                </a:solidFill>
                <a:latin typeface="Source Sans Pro"/>
                <a:cs typeface="Source Sans Pro"/>
              </a:rPr>
              <a:t>Review</a:t>
            </a:r>
            <a:r>
              <a:rPr lang="en-US" sz="2800" dirty="0" smtClean="0">
                <a:latin typeface="Source Sans Pro"/>
                <a:cs typeface="Source Sans Pro"/>
              </a:rPr>
              <a:t> of policy, legislation and relevant literatur</a:t>
            </a:r>
            <a:r>
              <a:rPr lang="en-US" sz="2800" dirty="0">
                <a:latin typeface="Source Sans Pro"/>
                <a:cs typeface="Source Sans Pro"/>
              </a:rPr>
              <a:t>e</a:t>
            </a:r>
          </a:p>
        </p:txBody>
      </p:sp>
      <p:pic>
        <p:nvPicPr>
          <p:cNvPr id="5" name="Content Placeholder 5" descr="RttC.jpg"/>
          <p:cNvPicPr>
            <a:picLocks noChangeAspect="1"/>
          </p:cNvPicPr>
          <p:nvPr/>
        </p:nvPicPr>
        <p:blipFill rotWithShape="1">
          <a:blip r:embed="rId2">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6"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sp>
        <p:nvSpPr>
          <p:cNvPr id="7" name="Title 1"/>
          <p:cNvSpPr txBox="1">
            <a:spLocks/>
          </p:cNvSpPr>
          <p:nvPr/>
        </p:nvSpPr>
        <p:spPr>
          <a:xfrm>
            <a:off x="162144" y="40530"/>
            <a:ext cx="7376136" cy="89959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smtClean="0">
                <a:solidFill>
                  <a:srgbClr val="800000"/>
                </a:solidFill>
                <a:latin typeface="Source Sans Pro Black"/>
                <a:cs typeface="Source Sans Pro Black"/>
              </a:rPr>
              <a:t>Methodology </a:t>
            </a:r>
            <a:endParaRPr lang="en-ZA" sz="3200" b="1" dirty="0">
              <a:solidFill>
                <a:srgbClr val="800000"/>
              </a:solidFill>
              <a:latin typeface="Source Sans Pro Black"/>
              <a:cs typeface="Source Sans Pro Black"/>
            </a:endParaRPr>
          </a:p>
        </p:txBody>
      </p:sp>
      <p:sp>
        <p:nvSpPr>
          <p:cNvPr id="8" name="Content Placeholder 2"/>
          <p:cNvSpPr txBox="1">
            <a:spLocks/>
          </p:cNvSpPr>
          <p:nvPr/>
        </p:nvSpPr>
        <p:spPr>
          <a:xfrm>
            <a:off x="443688" y="2265980"/>
            <a:ext cx="7825433" cy="28407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800" b="1" dirty="0" smtClean="0">
                <a:solidFill>
                  <a:srgbClr val="2A536C"/>
                </a:solidFill>
                <a:latin typeface="Source Sans Pro"/>
                <a:cs typeface="Source Sans Pro"/>
              </a:rPr>
              <a:t>Expert perspectives</a:t>
            </a:r>
          </a:p>
          <a:p>
            <a:pPr marL="0" indent="0">
              <a:buNone/>
            </a:pPr>
            <a:r>
              <a:rPr lang="en-US" sz="2800" b="1" dirty="0">
                <a:latin typeface="Source Sans Pro"/>
                <a:cs typeface="Source Sans Pro"/>
              </a:rPr>
              <a:t>	</a:t>
            </a:r>
            <a:r>
              <a:rPr lang="en-US" sz="2800" b="1" dirty="0" smtClean="0">
                <a:latin typeface="Source Sans Pro"/>
                <a:cs typeface="Source Sans Pro"/>
              </a:rPr>
              <a:t>	</a:t>
            </a:r>
            <a:r>
              <a:rPr lang="en-US" sz="2000" dirty="0" err="1" smtClean="0">
                <a:latin typeface="Source Sans Pro"/>
                <a:cs typeface="Source Sans Pro"/>
              </a:rPr>
              <a:t>Isandla</a:t>
            </a:r>
            <a:r>
              <a:rPr lang="en-US" sz="2000" dirty="0" smtClean="0">
                <a:latin typeface="Source Sans Pro"/>
                <a:cs typeface="Source Sans Pro"/>
              </a:rPr>
              <a:t> Institute compiled the South African case study by drawing on the input of experts working in the country’s urban sector. These included perspectives from </a:t>
            </a:r>
            <a:r>
              <a:rPr lang="en-US" sz="2800" b="1" dirty="0">
                <a:solidFill>
                  <a:srgbClr val="800000"/>
                </a:solidFill>
                <a:latin typeface="Source Sans Pro"/>
                <a:cs typeface="Source Sans Pro"/>
              </a:rPr>
              <a:t>civil </a:t>
            </a:r>
            <a:r>
              <a:rPr lang="en-US" sz="2800" b="1" dirty="0" smtClean="0">
                <a:solidFill>
                  <a:srgbClr val="800000"/>
                </a:solidFill>
                <a:latin typeface="Source Sans Pro"/>
                <a:cs typeface="Source Sans Pro"/>
              </a:rPr>
              <a:t>society, academia and government institutions</a:t>
            </a:r>
          </a:p>
        </p:txBody>
      </p:sp>
    </p:spTree>
    <p:extLst>
      <p:ext uri="{BB962C8B-B14F-4D97-AF65-F5344CB8AC3E}">
        <p14:creationId xmlns:p14="http://schemas.microsoft.com/office/powerpoint/2010/main" val="359583309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pic>
        <p:nvPicPr>
          <p:cNvPr id="6" name="Content Placeholder 5" descr="RttC.jpg"/>
          <p:cNvPicPr>
            <a:picLocks noGrp="1" noChangeAspect="1"/>
          </p:cNvPicPr>
          <p:nvPr>
            <p:ph idx="1"/>
          </p:nvPr>
        </p:nvPicPr>
        <p:blipFill rotWithShape="1">
          <a:blip r:embed="rId3">
            <a:extLst>
              <a:ext uri="{28A0092B-C50C-407E-A947-70E740481C1C}">
                <a14:useLocalDpi xmlns:a14="http://schemas.microsoft.com/office/drawing/2010/main" val="0"/>
              </a:ext>
            </a:extLst>
          </a:blip>
          <a:srcRect t="37656" r="932" b="45249"/>
          <a:stretch/>
        </p:blipFill>
        <p:spPr>
          <a:xfrm>
            <a:off x="0" y="5986672"/>
            <a:ext cx="9158766" cy="886096"/>
          </a:xfrm>
        </p:spPr>
      </p:pic>
      <p:pic>
        <p:nvPicPr>
          <p:cNvPr id="8" name="Picture 2" descr="C:\Users\Tristan Gorgens\Documents\Isandla\Isandla Docs\Website\50353_87307228594_6099936_n.jpg"/>
          <p:cNvPicPr>
            <a:picLocks noChangeAspect="1" noChangeArrowheads="1"/>
          </p:cNvPicPr>
          <p:nvPr/>
        </p:nvPicPr>
        <p:blipFill>
          <a:blip r:embed="rId4" cstate="print">
            <a:alphaModFix/>
          </a:blip>
          <a:srcRect/>
          <a:stretch>
            <a:fillRect/>
          </a:stretch>
        </p:blipFill>
        <p:spPr bwMode="auto">
          <a:xfrm>
            <a:off x="7397891" y="5974263"/>
            <a:ext cx="1276741" cy="883737"/>
          </a:xfrm>
          <a:prstGeom prst="rect">
            <a:avLst/>
          </a:prstGeom>
          <a:noFill/>
        </p:spPr>
      </p:pic>
      <p:sp>
        <p:nvSpPr>
          <p:cNvPr id="15" name="TextBox 14"/>
          <p:cNvSpPr txBox="1"/>
          <p:nvPr/>
        </p:nvSpPr>
        <p:spPr>
          <a:xfrm>
            <a:off x="191962" y="884250"/>
            <a:ext cx="8608723" cy="4819781"/>
          </a:xfrm>
          <a:prstGeom prst="rect">
            <a:avLst/>
          </a:prstGeom>
          <a:noFill/>
        </p:spPr>
        <p:txBody>
          <a:bodyPr wrap="square" rtlCol="0">
            <a:spAutoFit/>
          </a:bodyPr>
          <a:lstStyle/>
          <a:p>
            <a:r>
              <a:rPr lang="en-US" dirty="0" smtClean="0">
                <a:latin typeface="Source Sans Pro"/>
                <a:cs typeface="Source Sans Pro"/>
              </a:rPr>
              <a:t>Drawing on the World Charter for the Right to the City, relevant literature and a consultative process with community-based organisations in Cape Town we understand the Right to the City to be a </a:t>
            </a:r>
            <a:r>
              <a:rPr lang="en-US" b="1" dirty="0" smtClean="0">
                <a:latin typeface="Source Sans Pro"/>
                <a:cs typeface="Source Sans Pro"/>
              </a:rPr>
              <a:t>discourse</a:t>
            </a:r>
            <a:r>
              <a:rPr lang="en-US" dirty="0" smtClean="0">
                <a:latin typeface="Source Sans Pro"/>
                <a:cs typeface="Source Sans Pro"/>
              </a:rPr>
              <a:t> that promotes:</a:t>
            </a:r>
          </a:p>
          <a:p>
            <a:pPr lvl="1"/>
            <a:endParaRPr lang="en-US" sz="2000" dirty="0" smtClean="0">
              <a:latin typeface="Source Sans Pro"/>
              <a:cs typeface="Source Sans Pro"/>
            </a:endParaRPr>
          </a:p>
          <a:p>
            <a:pPr lvl="1">
              <a:lnSpc>
                <a:spcPct val="110000"/>
              </a:lnSpc>
            </a:pPr>
            <a:endParaRPr lang="en-ZA" sz="2000" dirty="0" smtClean="0">
              <a:latin typeface="Source Sans Pro"/>
              <a:cs typeface="Source Sans Pro"/>
            </a:endParaRPr>
          </a:p>
          <a:p>
            <a:pPr lvl="1">
              <a:lnSpc>
                <a:spcPct val="110000"/>
              </a:lnSpc>
            </a:pPr>
            <a:r>
              <a:rPr lang="en-ZA" sz="2000" dirty="0" smtClean="0">
                <a:latin typeface="Source Sans Pro"/>
                <a:cs typeface="Source Sans Pro"/>
              </a:rPr>
              <a:t>the exercise of </a:t>
            </a:r>
            <a:r>
              <a:rPr lang="en-ZA" sz="2800" b="1" dirty="0" smtClean="0">
                <a:solidFill>
                  <a:srgbClr val="2A536C"/>
                </a:solidFill>
                <a:latin typeface="Source Sans Pro"/>
                <a:cs typeface="Source Sans Pro"/>
              </a:rPr>
              <a:t>full citizenship</a:t>
            </a:r>
          </a:p>
          <a:p>
            <a:pPr lvl="1">
              <a:lnSpc>
                <a:spcPct val="110000"/>
              </a:lnSpc>
            </a:pPr>
            <a:endParaRPr lang="en-ZA" sz="1000" dirty="0">
              <a:latin typeface="Source Sans Pro"/>
              <a:cs typeface="Source Sans Pro"/>
            </a:endParaRPr>
          </a:p>
          <a:p>
            <a:pPr lvl="1">
              <a:lnSpc>
                <a:spcPct val="110000"/>
              </a:lnSpc>
            </a:pPr>
            <a:r>
              <a:rPr lang="en-ZA" sz="2000" dirty="0" smtClean="0">
                <a:latin typeface="Source Sans Pro"/>
                <a:cs typeface="Source Sans Pro"/>
              </a:rPr>
              <a:t>the </a:t>
            </a:r>
            <a:r>
              <a:rPr lang="en-ZA" sz="2800" b="1" dirty="0" smtClean="0">
                <a:solidFill>
                  <a:srgbClr val="2A536C"/>
                </a:solidFill>
                <a:latin typeface="Source Sans Pro"/>
                <a:cs typeface="Source Sans Pro"/>
              </a:rPr>
              <a:t>democratic management of the city</a:t>
            </a:r>
            <a:r>
              <a:rPr lang="en-ZA" sz="2000" dirty="0" smtClean="0">
                <a:solidFill>
                  <a:srgbClr val="2A536C"/>
                </a:solidFill>
                <a:latin typeface="Source Sans Pro"/>
                <a:cs typeface="Source Sans Pro"/>
              </a:rPr>
              <a:t> </a:t>
            </a:r>
          </a:p>
          <a:p>
            <a:pPr lvl="1">
              <a:lnSpc>
                <a:spcPct val="110000"/>
              </a:lnSpc>
            </a:pPr>
            <a:endParaRPr lang="en-ZA" sz="1000" dirty="0" smtClean="0">
              <a:solidFill>
                <a:srgbClr val="27466B"/>
              </a:solidFill>
              <a:latin typeface="Source Sans Pro"/>
              <a:cs typeface="Source Sans Pro"/>
            </a:endParaRPr>
          </a:p>
          <a:p>
            <a:pPr lvl="1">
              <a:lnSpc>
                <a:spcPct val="110000"/>
              </a:lnSpc>
            </a:pPr>
            <a:r>
              <a:rPr lang="en-ZA" sz="2000" dirty="0" smtClean="0">
                <a:latin typeface="Source Sans Pro"/>
                <a:cs typeface="Source Sans Pro"/>
              </a:rPr>
              <a:t>a recognition of the </a:t>
            </a:r>
            <a:r>
              <a:rPr lang="en-ZA" sz="2800" b="1" dirty="0" smtClean="0">
                <a:solidFill>
                  <a:srgbClr val="2A536C"/>
                </a:solidFill>
                <a:latin typeface="Source Sans Pro"/>
                <a:cs typeface="Source Sans Pro"/>
              </a:rPr>
              <a:t>social function of the city and of urban property</a:t>
            </a:r>
            <a:endParaRPr lang="en-ZA" sz="2000" dirty="0" smtClean="0">
              <a:solidFill>
                <a:srgbClr val="2A536C"/>
              </a:solidFill>
              <a:latin typeface="Source Sans Pro"/>
              <a:cs typeface="Source Sans Pro"/>
            </a:endParaRPr>
          </a:p>
          <a:p>
            <a:endParaRPr lang="en-US" sz="2000" dirty="0" smtClean="0">
              <a:latin typeface="Source Sans Pro"/>
              <a:cs typeface="Source Sans Pro"/>
            </a:endParaRPr>
          </a:p>
          <a:p>
            <a:endParaRPr lang="en-US" sz="2000" dirty="0" smtClean="0">
              <a:latin typeface="Source Sans Pro"/>
              <a:cs typeface="Source Sans Pro"/>
            </a:endParaRPr>
          </a:p>
          <a:p>
            <a:r>
              <a:rPr lang="en-US" sz="2000" dirty="0">
                <a:latin typeface="Source Sans Pro"/>
                <a:cs typeface="Source Sans Pro"/>
              </a:rPr>
              <a:t>	</a:t>
            </a:r>
            <a:r>
              <a:rPr lang="en-US" sz="2000" dirty="0" smtClean="0">
                <a:latin typeface="Source Sans Pro"/>
                <a:cs typeface="Source Sans Pro"/>
              </a:rPr>
              <a:t>	</a:t>
            </a:r>
            <a:endParaRPr lang="en-US" sz="2000" dirty="0">
              <a:latin typeface="Source Sans Pro"/>
              <a:cs typeface="Source Sans Pro"/>
            </a:endParaRPr>
          </a:p>
        </p:txBody>
      </p:sp>
      <p:sp>
        <p:nvSpPr>
          <p:cNvPr id="7" name="Title 1"/>
          <p:cNvSpPr txBox="1">
            <a:spLocks/>
          </p:cNvSpPr>
          <p:nvPr/>
        </p:nvSpPr>
        <p:spPr>
          <a:xfrm>
            <a:off x="162144" y="40530"/>
            <a:ext cx="7376136" cy="89959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smtClean="0">
                <a:solidFill>
                  <a:srgbClr val="800000"/>
                </a:solidFill>
                <a:latin typeface="Source Sans Pro Black"/>
                <a:cs typeface="Source Sans Pro Black"/>
              </a:rPr>
              <a:t>What is the Right to the City?</a:t>
            </a:r>
            <a:endParaRPr lang="en-ZA" sz="3200" b="1" dirty="0">
              <a:solidFill>
                <a:srgbClr val="800000"/>
              </a:solidFill>
              <a:latin typeface="Source Sans Pro Black"/>
              <a:cs typeface="Source Sans Pro Black"/>
            </a:endParaRPr>
          </a:p>
        </p:txBody>
      </p:sp>
    </p:spTree>
    <p:extLst>
      <p:ext uri="{BB962C8B-B14F-4D97-AF65-F5344CB8AC3E}">
        <p14:creationId xmlns:p14="http://schemas.microsoft.com/office/powerpoint/2010/main" val="149040940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sp>
        <p:nvSpPr>
          <p:cNvPr id="5" name="Up Arrow 4"/>
          <p:cNvSpPr/>
          <p:nvPr/>
        </p:nvSpPr>
        <p:spPr>
          <a:xfrm>
            <a:off x="35496" y="279004"/>
            <a:ext cx="648072" cy="6372000"/>
          </a:xfrm>
          <a:prstGeom prst="upArrow">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vert="vert270" rtlCol="0" anchor="ctr"/>
          <a:lstStyle/>
          <a:p>
            <a:pPr fontAlgn="base">
              <a:spcBef>
                <a:spcPct val="0"/>
              </a:spcBef>
              <a:spcAft>
                <a:spcPct val="0"/>
              </a:spcAft>
            </a:pPr>
            <a:r>
              <a:rPr lang="en-ZA" b="1" spc="300" dirty="0" smtClean="0">
                <a:solidFill>
                  <a:schemeClr val="bg1"/>
                </a:solidFill>
                <a:latin typeface="Source Sans Pro"/>
                <a:cs typeface="Source Sans Pro"/>
              </a:rPr>
              <a:t> Present</a:t>
            </a:r>
            <a:r>
              <a:rPr lang="en-ZA" b="1" spc="300" dirty="0" smtClean="0">
                <a:solidFill>
                  <a:schemeClr val="tx1"/>
                </a:solidFill>
                <a:latin typeface="Source Sans Pro"/>
                <a:cs typeface="Source Sans Pro"/>
              </a:rPr>
              <a:t> </a:t>
            </a:r>
            <a:r>
              <a:rPr lang="en-ZA" b="1" spc="300" dirty="0">
                <a:solidFill>
                  <a:schemeClr val="tx1"/>
                </a:solidFill>
                <a:latin typeface="Source Sans Pro"/>
                <a:cs typeface="Source Sans Pro"/>
              </a:rPr>
              <a:t>				         	               </a:t>
            </a:r>
            <a:r>
              <a:rPr lang="en-ZA" b="1" spc="300" dirty="0">
                <a:solidFill>
                  <a:schemeClr val="bg1"/>
                </a:solidFill>
                <a:latin typeface="Source Sans Pro"/>
                <a:cs typeface="Source Sans Pro"/>
              </a:rPr>
              <a:t>Future</a:t>
            </a:r>
          </a:p>
        </p:txBody>
      </p:sp>
      <p:sp>
        <p:nvSpPr>
          <p:cNvPr id="6" name="Rounded Rectangle 5"/>
          <p:cNvSpPr/>
          <p:nvPr/>
        </p:nvSpPr>
        <p:spPr>
          <a:xfrm>
            <a:off x="611560" y="260648"/>
            <a:ext cx="8352928" cy="6408712"/>
          </a:xfrm>
          <a:prstGeom prst="roundRect">
            <a:avLst/>
          </a:prstGeom>
          <a:solidFill>
            <a:srgbClr val="800000">
              <a:alpha val="87000"/>
            </a:srgbClr>
          </a:solidFill>
          <a:ln>
            <a:noFill/>
          </a:ln>
        </p:spPr>
        <p:style>
          <a:lnRef idx="2">
            <a:schemeClr val="accent4"/>
          </a:lnRef>
          <a:fillRef idx="1">
            <a:schemeClr val="lt1"/>
          </a:fillRef>
          <a:effectRef idx="0">
            <a:schemeClr val="accent4"/>
          </a:effectRef>
          <a:fontRef idx="minor">
            <a:schemeClr val="dk1"/>
          </a:fontRef>
        </p:style>
        <p:txBody>
          <a:bodyPr rtlCol="0" anchor="ctr"/>
          <a:lstStyle/>
          <a:p>
            <a:pPr algn="ctr" fontAlgn="base">
              <a:spcBef>
                <a:spcPct val="0"/>
              </a:spcBef>
              <a:spcAft>
                <a:spcPct val="0"/>
              </a:spcAft>
            </a:pPr>
            <a:endParaRPr lang="en-ZA" dirty="0">
              <a:solidFill>
                <a:srgbClr val="FFFFFF"/>
              </a:solidFill>
            </a:endParaRPr>
          </a:p>
        </p:txBody>
      </p:sp>
      <p:sp>
        <p:nvSpPr>
          <p:cNvPr id="7" name="Rounded Rectangle 6"/>
          <p:cNvSpPr/>
          <p:nvPr/>
        </p:nvSpPr>
        <p:spPr>
          <a:xfrm>
            <a:off x="715040" y="1956889"/>
            <a:ext cx="8208912" cy="4546029"/>
          </a:xfrm>
          <a:prstGeom prst="roundRect">
            <a:avLst/>
          </a:prstGeom>
          <a:solidFill>
            <a:srgbClr val="2A536C"/>
          </a:solidFill>
          <a:ln>
            <a:noFill/>
          </a:ln>
        </p:spPr>
        <p:style>
          <a:lnRef idx="2">
            <a:schemeClr val="accent4"/>
          </a:lnRef>
          <a:fillRef idx="1">
            <a:schemeClr val="lt1"/>
          </a:fillRef>
          <a:effectRef idx="0">
            <a:schemeClr val="accent4"/>
          </a:effectRef>
          <a:fontRef idx="minor">
            <a:schemeClr val="dk1"/>
          </a:fontRef>
        </p:style>
        <p:txBody>
          <a:bodyPr rtlCol="0" anchor="ctr"/>
          <a:lstStyle/>
          <a:p>
            <a:pPr algn="ctr" fontAlgn="base">
              <a:spcBef>
                <a:spcPct val="0"/>
              </a:spcBef>
              <a:spcAft>
                <a:spcPct val="0"/>
              </a:spcAft>
            </a:pPr>
            <a:endParaRPr lang="en-ZA" dirty="0">
              <a:solidFill>
                <a:srgbClr val="FFFFFF"/>
              </a:solidFill>
            </a:endParaRPr>
          </a:p>
        </p:txBody>
      </p:sp>
      <p:sp>
        <p:nvSpPr>
          <p:cNvPr id="8" name="Rounded Rectangle 7"/>
          <p:cNvSpPr/>
          <p:nvPr/>
        </p:nvSpPr>
        <p:spPr>
          <a:xfrm>
            <a:off x="5076056" y="3284984"/>
            <a:ext cx="3816424" cy="3096344"/>
          </a:xfrm>
          <a:prstGeom prst="roundRect">
            <a:avLst/>
          </a:prstGeom>
          <a:solidFill>
            <a:schemeClr val="tx1">
              <a:lumMod val="50000"/>
              <a:lumOff val="50000"/>
              <a:alpha val="82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fontAlgn="base">
              <a:spcBef>
                <a:spcPct val="0"/>
              </a:spcBef>
              <a:spcAft>
                <a:spcPct val="0"/>
              </a:spcAft>
            </a:pPr>
            <a:endParaRPr lang="en-ZA" dirty="0">
              <a:ln w="0"/>
              <a:solidFill>
                <a:schemeClr val="tx1"/>
              </a:solidFill>
              <a:effectLst>
                <a:outerShdw blurRad="38100" dist="19050" dir="2700000" algn="tl" rotWithShape="0">
                  <a:schemeClr val="dk1">
                    <a:alpha val="40000"/>
                  </a:schemeClr>
                </a:outerShdw>
              </a:effectLst>
            </a:endParaRPr>
          </a:p>
        </p:txBody>
      </p:sp>
      <p:sp>
        <p:nvSpPr>
          <p:cNvPr id="11" name="Rounded Rectangle 10"/>
          <p:cNvSpPr/>
          <p:nvPr/>
        </p:nvSpPr>
        <p:spPr>
          <a:xfrm>
            <a:off x="7577286" y="4500736"/>
            <a:ext cx="1224000" cy="1304528"/>
          </a:xfrm>
          <a:prstGeom prst="roundRect">
            <a:avLst/>
          </a:prstGeom>
          <a:ln>
            <a:noFill/>
          </a:ln>
        </p:spPr>
        <p:style>
          <a:lnRef idx="2">
            <a:schemeClr val="accent5"/>
          </a:lnRef>
          <a:fillRef idx="1">
            <a:schemeClr val="lt1"/>
          </a:fillRef>
          <a:effectRef idx="0">
            <a:schemeClr val="accent5"/>
          </a:effectRef>
          <a:fontRef idx="minor">
            <a:schemeClr val="dk1"/>
          </a:fontRef>
        </p:style>
        <p:txBody>
          <a:bodyPr lIns="0" rIns="0" rtlCol="0" anchor="ctr"/>
          <a:lstStyle/>
          <a:p>
            <a:pPr algn="ctr" fontAlgn="base">
              <a:spcBef>
                <a:spcPct val="0"/>
              </a:spcBef>
              <a:spcAft>
                <a:spcPct val="0"/>
              </a:spcAft>
            </a:pPr>
            <a:r>
              <a:rPr lang="en-ZA" sz="1200" b="1" dirty="0">
                <a:solidFill>
                  <a:srgbClr val="000000"/>
                </a:solidFill>
                <a:latin typeface="Source Sans Pro"/>
              </a:rPr>
              <a:t>Administrative justice</a:t>
            </a:r>
          </a:p>
        </p:txBody>
      </p:sp>
      <p:sp>
        <p:nvSpPr>
          <p:cNvPr id="12" name="Rounded Rectangle 11"/>
          <p:cNvSpPr/>
          <p:nvPr/>
        </p:nvSpPr>
        <p:spPr>
          <a:xfrm>
            <a:off x="5191497" y="4500736"/>
            <a:ext cx="1152128" cy="1304528"/>
          </a:xfrm>
          <a:prstGeom prst="roundRect">
            <a:avLst/>
          </a:prstGeom>
          <a:ln>
            <a:noFill/>
          </a:ln>
        </p:spPr>
        <p:style>
          <a:lnRef idx="2">
            <a:schemeClr val="accent5"/>
          </a:lnRef>
          <a:fillRef idx="1">
            <a:schemeClr val="lt1"/>
          </a:fillRef>
          <a:effectRef idx="0">
            <a:schemeClr val="accent5"/>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Tenure security and </a:t>
            </a:r>
            <a:r>
              <a:rPr lang="en-ZA" sz="1300" b="1" dirty="0" smtClean="0">
                <a:solidFill>
                  <a:srgbClr val="000000"/>
                </a:solidFill>
                <a:latin typeface="Source Sans Pro"/>
              </a:rPr>
              <a:t>infromal settlement upgrading </a:t>
            </a:r>
            <a:endParaRPr lang="en-ZA" sz="1300" b="1" dirty="0">
              <a:solidFill>
                <a:srgbClr val="000000"/>
              </a:solidFill>
              <a:latin typeface="Source Sans Pro"/>
            </a:endParaRPr>
          </a:p>
        </p:txBody>
      </p:sp>
      <p:sp>
        <p:nvSpPr>
          <p:cNvPr id="13" name="Rounded Rectangle 12"/>
          <p:cNvSpPr/>
          <p:nvPr/>
        </p:nvSpPr>
        <p:spPr>
          <a:xfrm>
            <a:off x="2157637" y="4635890"/>
            <a:ext cx="1468734" cy="1440160"/>
          </a:xfrm>
          <a:prstGeom prst="roundRect">
            <a:avLst/>
          </a:prstGeom>
          <a:ln>
            <a:noFill/>
          </a:ln>
        </p:spPr>
        <p:style>
          <a:lnRef idx="2">
            <a:schemeClr val="accent2"/>
          </a:lnRef>
          <a:fillRef idx="1">
            <a:schemeClr val="lt1"/>
          </a:fillRef>
          <a:effectRef idx="0">
            <a:schemeClr val="accent2"/>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Accessible and enabling public services, spaces and goods</a:t>
            </a:r>
          </a:p>
        </p:txBody>
      </p:sp>
      <p:sp>
        <p:nvSpPr>
          <p:cNvPr id="14" name="Rounded Rectangle 13"/>
          <p:cNvSpPr/>
          <p:nvPr/>
        </p:nvSpPr>
        <p:spPr>
          <a:xfrm>
            <a:off x="2169558" y="3448049"/>
            <a:ext cx="1468734" cy="1104941"/>
          </a:xfrm>
          <a:prstGeom prst="roundRect">
            <a:avLst/>
          </a:prstGeom>
          <a:ln>
            <a:noFill/>
          </a:ln>
        </p:spPr>
        <p:style>
          <a:lnRef idx="2">
            <a:schemeClr val="accent2"/>
          </a:lnRef>
          <a:fillRef idx="1">
            <a:schemeClr val="lt1"/>
          </a:fillRef>
          <a:effectRef idx="0">
            <a:schemeClr val="accent2"/>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Safe and cheap public  transport</a:t>
            </a:r>
          </a:p>
        </p:txBody>
      </p:sp>
      <p:sp>
        <p:nvSpPr>
          <p:cNvPr id="17" name="TextBox 16"/>
          <p:cNvSpPr txBox="1"/>
          <p:nvPr/>
        </p:nvSpPr>
        <p:spPr>
          <a:xfrm>
            <a:off x="1296207" y="843073"/>
            <a:ext cx="3215977" cy="400110"/>
          </a:xfrm>
          <a:prstGeom prst="rect">
            <a:avLst/>
          </a:prstGeom>
          <a:noFill/>
        </p:spPr>
        <p:txBody>
          <a:bodyPr wrap="square" rtlCol="0">
            <a:spAutoFit/>
          </a:bodyPr>
          <a:lstStyle/>
          <a:p>
            <a:pPr fontAlgn="base">
              <a:spcBef>
                <a:spcPct val="0"/>
              </a:spcBef>
              <a:spcAft>
                <a:spcPct val="0"/>
              </a:spcAft>
            </a:pPr>
            <a:r>
              <a:rPr lang="en-ZA" sz="2000" b="1" dirty="0">
                <a:solidFill>
                  <a:schemeClr val="bg1"/>
                </a:solidFill>
                <a:latin typeface="Source Sans Pro"/>
              </a:rPr>
              <a:t>The right to </a:t>
            </a:r>
            <a:r>
              <a:rPr lang="en-ZA" sz="2000" b="1" dirty="0" smtClean="0">
                <a:solidFill>
                  <a:schemeClr val="bg1"/>
                </a:solidFill>
                <a:latin typeface="Source Sans Pro"/>
              </a:rPr>
              <a:t>city making</a:t>
            </a:r>
            <a:endParaRPr lang="en-ZA" sz="2400" b="1" dirty="0">
              <a:solidFill>
                <a:schemeClr val="bg1"/>
              </a:solidFill>
              <a:latin typeface="Source Sans Pro"/>
            </a:endParaRPr>
          </a:p>
        </p:txBody>
      </p:sp>
      <p:sp>
        <p:nvSpPr>
          <p:cNvPr id="18" name="TextBox 17"/>
          <p:cNvSpPr txBox="1"/>
          <p:nvPr/>
        </p:nvSpPr>
        <p:spPr>
          <a:xfrm>
            <a:off x="918518" y="2348880"/>
            <a:ext cx="4536504" cy="707886"/>
          </a:xfrm>
          <a:prstGeom prst="rect">
            <a:avLst/>
          </a:prstGeom>
          <a:noFill/>
        </p:spPr>
        <p:txBody>
          <a:bodyPr wrap="square" rtlCol="0">
            <a:spAutoFit/>
          </a:bodyPr>
          <a:lstStyle/>
          <a:p>
            <a:pPr algn="ctr" fontAlgn="base">
              <a:spcBef>
                <a:spcPct val="0"/>
              </a:spcBef>
              <a:spcAft>
                <a:spcPct val="0"/>
              </a:spcAft>
            </a:pPr>
            <a:r>
              <a:rPr lang="en-ZA" sz="2000" b="1" dirty="0">
                <a:solidFill>
                  <a:schemeClr val="bg1"/>
                </a:solidFill>
                <a:latin typeface="Source Sans Pro"/>
              </a:rPr>
              <a:t>The right to access city resources </a:t>
            </a:r>
          </a:p>
          <a:p>
            <a:pPr algn="ctr" fontAlgn="base">
              <a:spcBef>
                <a:spcPct val="0"/>
              </a:spcBef>
              <a:spcAft>
                <a:spcPct val="0"/>
              </a:spcAft>
            </a:pPr>
            <a:r>
              <a:rPr lang="en-ZA" sz="2000" b="1" dirty="0">
                <a:solidFill>
                  <a:schemeClr val="bg1"/>
                </a:solidFill>
                <a:latin typeface="Source Sans Pro"/>
              </a:rPr>
              <a:t>and opportunities</a:t>
            </a:r>
            <a:endParaRPr lang="en-ZA" sz="2400" b="1" dirty="0">
              <a:solidFill>
                <a:schemeClr val="bg1"/>
              </a:solidFill>
              <a:latin typeface="Source Sans Pro"/>
            </a:endParaRPr>
          </a:p>
        </p:txBody>
      </p:sp>
      <p:sp>
        <p:nvSpPr>
          <p:cNvPr id="19" name="TextBox 18"/>
          <p:cNvSpPr txBox="1"/>
          <p:nvPr/>
        </p:nvSpPr>
        <p:spPr>
          <a:xfrm>
            <a:off x="5832140" y="3573016"/>
            <a:ext cx="2304256" cy="707886"/>
          </a:xfrm>
          <a:prstGeom prst="rect">
            <a:avLst/>
          </a:prstGeom>
          <a:noFill/>
        </p:spPr>
        <p:txBody>
          <a:bodyPr wrap="square" rtlCol="0">
            <a:spAutoFit/>
          </a:bodyPr>
          <a:lstStyle/>
          <a:p>
            <a:pPr algn="ctr" fontAlgn="base">
              <a:spcBef>
                <a:spcPct val="0"/>
              </a:spcBef>
              <a:spcAft>
                <a:spcPct val="0"/>
              </a:spcAft>
            </a:pPr>
            <a:r>
              <a:rPr lang="en-ZA" sz="2000" b="1" dirty="0">
                <a:solidFill>
                  <a:schemeClr val="bg1"/>
                </a:solidFill>
                <a:latin typeface="Source Sans Pro"/>
              </a:rPr>
              <a:t>The right to </a:t>
            </a:r>
            <a:r>
              <a:rPr lang="en-ZA" sz="2000" b="1" dirty="0" smtClean="0">
                <a:solidFill>
                  <a:schemeClr val="bg1"/>
                </a:solidFill>
                <a:latin typeface="Source Sans Pro"/>
              </a:rPr>
              <a:t>be in </a:t>
            </a:r>
            <a:r>
              <a:rPr lang="en-ZA" sz="2000" b="1" dirty="0">
                <a:solidFill>
                  <a:schemeClr val="bg1"/>
                </a:solidFill>
                <a:latin typeface="Source Sans Pro"/>
              </a:rPr>
              <a:t>the city</a:t>
            </a:r>
            <a:endParaRPr lang="en-ZA" sz="2400" b="1" dirty="0">
              <a:solidFill>
                <a:schemeClr val="bg1"/>
              </a:solidFill>
              <a:latin typeface="Source Sans Pro"/>
            </a:endParaRPr>
          </a:p>
        </p:txBody>
      </p:sp>
      <p:sp>
        <p:nvSpPr>
          <p:cNvPr id="16" name="Rounded Rectangle 15"/>
          <p:cNvSpPr/>
          <p:nvPr/>
        </p:nvSpPr>
        <p:spPr>
          <a:xfrm>
            <a:off x="6518498" y="443905"/>
            <a:ext cx="1476000" cy="1260000"/>
          </a:xfrm>
          <a:prstGeom prst="roundRect">
            <a:avLst/>
          </a:prstGeom>
          <a:ln>
            <a:noFill/>
          </a:ln>
        </p:spPr>
        <p:style>
          <a:lnRef idx="2">
            <a:schemeClr val="accent6"/>
          </a:lnRef>
          <a:fillRef idx="1">
            <a:schemeClr val="lt1"/>
          </a:fillRef>
          <a:effectRef idx="0">
            <a:schemeClr val="accent6"/>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Participatory planning and decision-making</a:t>
            </a:r>
          </a:p>
        </p:txBody>
      </p:sp>
      <p:sp>
        <p:nvSpPr>
          <p:cNvPr id="20" name="Rounded Rectangle 19"/>
          <p:cNvSpPr/>
          <p:nvPr/>
        </p:nvSpPr>
        <p:spPr>
          <a:xfrm>
            <a:off x="4932040" y="443905"/>
            <a:ext cx="1476000" cy="1260000"/>
          </a:xfrm>
          <a:prstGeom prst="roundRect">
            <a:avLst/>
          </a:prstGeom>
          <a:ln>
            <a:noFill/>
          </a:ln>
        </p:spPr>
        <p:style>
          <a:lnRef idx="2">
            <a:schemeClr val="accent6"/>
          </a:lnRef>
          <a:fillRef idx="1">
            <a:schemeClr val="lt1"/>
          </a:fillRef>
          <a:effectRef idx="0">
            <a:schemeClr val="accent6"/>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Accountable and democratic systems of governance</a:t>
            </a:r>
          </a:p>
        </p:txBody>
      </p:sp>
      <p:sp>
        <p:nvSpPr>
          <p:cNvPr id="21" name="Rounded Rectangle 20"/>
          <p:cNvSpPr/>
          <p:nvPr/>
        </p:nvSpPr>
        <p:spPr>
          <a:xfrm>
            <a:off x="6387058" y="4500736"/>
            <a:ext cx="1152128" cy="1304528"/>
          </a:xfrm>
          <a:prstGeom prst="roundRect">
            <a:avLst/>
          </a:prstGeom>
          <a:ln>
            <a:noFill/>
          </a:ln>
        </p:spPr>
        <p:style>
          <a:lnRef idx="2">
            <a:schemeClr val="accent5"/>
          </a:lnRef>
          <a:fillRef idx="1">
            <a:schemeClr val="lt1"/>
          </a:fillRef>
          <a:effectRef idx="0">
            <a:schemeClr val="accent5"/>
          </a:effectRef>
          <a:fontRef idx="minor">
            <a:schemeClr val="dk1"/>
          </a:fontRef>
        </p:style>
        <p:txBody>
          <a:bodyPr lIns="36000" rIns="36000" rtlCol="0" anchor="ctr"/>
          <a:lstStyle/>
          <a:p>
            <a:pPr algn="ctr" fontAlgn="base">
              <a:spcBef>
                <a:spcPct val="0"/>
              </a:spcBef>
              <a:spcAft>
                <a:spcPct val="0"/>
              </a:spcAft>
            </a:pPr>
            <a:r>
              <a:rPr lang="en-ZA" sz="1300" b="1" dirty="0" smtClean="0">
                <a:solidFill>
                  <a:srgbClr val="000000"/>
                </a:solidFill>
                <a:latin typeface="Source Sans Pro"/>
              </a:rPr>
              <a:t>Sustainable livelihoods and food security</a:t>
            </a:r>
            <a:endParaRPr lang="en-ZA" sz="1300" b="1" dirty="0">
              <a:solidFill>
                <a:srgbClr val="000000"/>
              </a:solidFill>
              <a:latin typeface="Source Sans Pro"/>
            </a:endParaRPr>
          </a:p>
        </p:txBody>
      </p:sp>
      <p:sp>
        <p:nvSpPr>
          <p:cNvPr id="22" name="Rounded Rectangle 21"/>
          <p:cNvSpPr/>
          <p:nvPr/>
        </p:nvSpPr>
        <p:spPr>
          <a:xfrm>
            <a:off x="3669804" y="3448050"/>
            <a:ext cx="1332000" cy="2628000"/>
          </a:xfrm>
          <a:prstGeom prst="roundRect">
            <a:avLst/>
          </a:prstGeom>
          <a:ln>
            <a:noFill/>
          </a:ln>
        </p:spPr>
        <p:style>
          <a:lnRef idx="2">
            <a:schemeClr val="accent2"/>
          </a:lnRef>
          <a:fillRef idx="1">
            <a:schemeClr val="lt1"/>
          </a:fillRef>
          <a:effectRef idx="0">
            <a:schemeClr val="accent2"/>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Inclusive, employment-creating and livelihood-supporting economies</a:t>
            </a:r>
          </a:p>
        </p:txBody>
      </p:sp>
      <p:sp>
        <p:nvSpPr>
          <p:cNvPr id="23" name="Rounded Rectangle 22"/>
          <p:cNvSpPr/>
          <p:nvPr/>
        </p:nvSpPr>
        <p:spPr>
          <a:xfrm>
            <a:off x="789332" y="3448050"/>
            <a:ext cx="1332000" cy="2628000"/>
          </a:xfrm>
          <a:prstGeom prst="roundRect">
            <a:avLst/>
          </a:prstGeom>
          <a:ln>
            <a:noFill/>
          </a:ln>
        </p:spPr>
        <p:style>
          <a:lnRef idx="2">
            <a:schemeClr val="accent2"/>
          </a:lnRef>
          <a:fillRef idx="1">
            <a:schemeClr val="lt1"/>
          </a:fillRef>
          <a:effectRef idx="0">
            <a:schemeClr val="accent2"/>
          </a:effectRef>
          <a:fontRef idx="minor">
            <a:schemeClr val="dk1"/>
          </a:fontRef>
        </p:style>
        <p:txBody>
          <a:bodyPr lIns="36000" rIns="36000" rtlCol="0" anchor="ctr"/>
          <a:lstStyle/>
          <a:p>
            <a:pPr algn="ctr" fontAlgn="base">
              <a:spcBef>
                <a:spcPct val="0"/>
              </a:spcBef>
              <a:spcAft>
                <a:spcPct val="0"/>
              </a:spcAft>
            </a:pPr>
            <a:r>
              <a:rPr lang="en-ZA" sz="1300" b="1" dirty="0">
                <a:solidFill>
                  <a:srgbClr val="000000"/>
                </a:solidFill>
                <a:latin typeface="Source Sans Pro"/>
              </a:rPr>
              <a:t>Redistributive&amp; integrated land governance system and infrastructure investment</a:t>
            </a:r>
          </a:p>
        </p:txBody>
      </p:sp>
    </p:spTree>
    <p:extLst>
      <p:ext uri="{BB962C8B-B14F-4D97-AF65-F5344CB8AC3E}">
        <p14:creationId xmlns:p14="http://schemas.microsoft.com/office/powerpoint/2010/main" val="283924068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sp>
        <p:nvSpPr>
          <p:cNvPr id="9" name="Rounded Rectangle 8"/>
          <p:cNvSpPr/>
          <p:nvPr/>
        </p:nvSpPr>
        <p:spPr>
          <a:xfrm>
            <a:off x="3121186" y="1561386"/>
            <a:ext cx="3039438" cy="5184576"/>
          </a:xfrm>
          <a:prstGeom prst="roundRect">
            <a:avLst/>
          </a:prstGeom>
          <a:solidFill>
            <a:srgbClr val="800000">
              <a:alpha val="94000"/>
            </a:srgb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ZA" sz="1600" dirty="0" smtClean="0">
                <a:solidFill>
                  <a:schemeClr val="bg1"/>
                </a:solidFill>
                <a:latin typeface="Source Sans Pro"/>
              </a:rPr>
              <a:t>Effective integration</a:t>
            </a:r>
          </a:p>
          <a:p>
            <a:pPr algn="ctr"/>
            <a:endParaRPr lang="en-ZA" sz="1600" dirty="0" smtClean="0">
              <a:solidFill>
                <a:schemeClr val="bg1"/>
              </a:solidFill>
              <a:latin typeface="Source Sans Pro"/>
            </a:endParaRPr>
          </a:p>
          <a:p>
            <a:pPr algn="ctr"/>
            <a:r>
              <a:rPr lang="en-ZA" sz="1600" dirty="0" smtClean="0">
                <a:solidFill>
                  <a:schemeClr val="bg1"/>
                </a:solidFill>
                <a:latin typeface="Source Sans Pro"/>
              </a:rPr>
              <a:t>Redress and redistribution</a:t>
            </a:r>
          </a:p>
          <a:p>
            <a:pPr algn="ctr"/>
            <a:endParaRPr lang="en-ZA" sz="1600" dirty="0" smtClean="0">
              <a:solidFill>
                <a:schemeClr val="bg1"/>
              </a:solidFill>
              <a:latin typeface="Source Sans Pro"/>
            </a:endParaRPr>
          </a:p>
          <a:p>
            <a:pPr algn="ctr"/>
            <a:r>
              <a:rPr lang="en-ZA" sz="1600" dirty="0" smtClean="0">
                <a:solidFill>
                  <a:schemeClr val="bg1"/>
                </a:solidFill>
                <a:latin typeface="Source Sans Pro"/>
              </a:rPr>
              <a:t>The social function of urban land and property</a:t>
            </a:r>
          </a:p>
          <a:p>
            <a:pPr algn="ctr"/>
            <a:endParaRPr lang="en-ZA" sz="1600" dirty="0" smtClean="0">
              <a:solidFill>
                <a:schemeClr val="bg1"/>
              </a:solidFill>
              <a:latin typeface="Source Sans Pro"/>
            </a:endParaRPr>
          </a:p>
          <a:p>
            <a:pPr algn="ctr"/>
            <a:r>
              <a:rPr lang="en-ZA" sz="1600" dirty="0" smtClean="0">
                <a:solidFill>
                  <a:schemeClr val="bg1"/>
                </a:solidFill>
                <a:latin typeface="Source Sans Pro"/>
              </a:rPr>
              <a:t>Recognise the differentiated effects of policy and practice on woman, youth and vulnerable groups</a:t>
            </a:r>
          </a:p>
          <a:p>
            <a:pPr algn="ctr"/>
            <a:endParaRPr lang="en-ZA" sz="1600" dirty="0" smtClean="0">
              <a:solidFill>
                <a:schemeClr val="bg1"/>
              </a:solidFill>
              <a:latin typeface="Source Sans Pro"/>
            </a:endParaRPr>
          </a:p>
          <a:p>
            <a:pPr algn="ctr"/>
            <a:r>
              <a:rPr lang="en-ZA" sz="1600" dirty="0" smtClean="0">
                <a:solidFill>
                  <a:schemeClr val="bg1"/>
                </a:solidFill>
                <a:latin typeface="Source Sans Pro"/>
              </a:rPr>
              <a:t>Taking cognisance of the dynamics of scale within the city-system</a:t>
            </a:r>
          </a:p>
          <a:p>
            <a:pPr algn="ctr"/>
            <a:endParaRPr lang="en-ZA" sz="1600" dirty="0" smtClean="0">
              <a:solidFill>
                <a:schemeClr val="bg1"/>
              </a:solidFill>
              <a:latin typeface="Source Sans Pro"/>
            </a:endParaRPr>
          </a:p>
          <a:p>
            <a:pPr algn="ctr"/>
            <a:r>
              <a:rPr lang="en-ZA" sz="1600" dirty="0" smtClean="0">
                <a:solidFill>
                  <a:schemeClr val="bg1"/>
                </a:solidFill>
                <a:latin typeface="Source Sans Pro"/>
              </a:rPr>
              <a:t>Sustainability and environmental justice</a:t>
            </a:r>
          </a:p>
        </p:txBody>
      </p:sp>
      <p:sp>
        <p:nvSpPr>
          <p:cNvPr id="5" name="Rounded Rectangle 4"/>
          <p:cNvSpPr/>
          <p:nvPr/>
        </p:nvSpPr>
        <p:spPr>
          <a:xfrm>
            <a:off x="467544" y="1561386"/>
            <a:ext cx="2520280" cy="5184576"/>
          </a:xfrm>
          <a:prstGeom prst="round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ZA" dirty="0" smtClean="0">
                <a:solidFill>
                  <a:schemeClr val="bg1"/>
                </a:solidFill>
                <a:latin typeface="Source Sans Pro"/>
              </a:rPr>
              <a:t>The right to full urban citizenship</a:t>
            </a:r>
          </a:p>
          <a:p>
            <a:pPr algn="ctr"/>
            <a:endParaRPr lang="en-ZA" dirty="0" smtClean="0">
              <a:solidFill>
                <a:schemeClr val="bg1"/>
              </a:solidFill>
              <a:latin typeface="Source Sans Pro"/>
            </a:endParaRPr>
          </a:p>
          <a:p>
            <a:pPr algn="ctr"/>
            <a:r>
              <a:rPr lang="en-ZA" dirty="0" smtClean="0">
                <a:solidFill>
                  <a:schemeClr val="bg1"/>
                </a:solidFill>
                <a:latin typeface="Source Sans Pro"/>
              </a:rPr>
              <a:t>Recognise and enable the agency and choices of the urban poor</a:t>
            </a:r>
          </a:p>
        </p:txBody>
      </p:sp>
      <p:sp>
        <p:nvSpPr>
          <p:cNvPr id="8" name="Rounded Rectangle 7"/>
          <p:cNvSpPr/>
          <p:nvPr/>
        </p:nvSpPr>
        <p:spPr>
          <a:xfrm>
            <a:off x="6300192" y="1561386"/>
            <a:ext cx="2592288" cy="5184576"/>
          </a:xfrm>
          <a:prstGeom prst="roundRect">
            <a:avLst/>
          </a:prstGeom>
          <a:solidFill>
            <a:srgbClr val="2A536C"/>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ZA" dirty="0" smtClean="0">
                <a:solidFill>
                  <a:schemeClr val="bg1"/>
                </a:solidFill>
                <a:latin typeface="Source Sans Pro"/>
              </a:rPr>
              <a:t>Commitment to collaboration and partnerships</a:t>
            </a:r>
          </a:p>
          <a:p>
            <a:pPr algn="ctr"/>
            <a:endParaRPr lang="en-ZA" dirty="0" smtClean="0">
              <a:solidFill>
                <a:schemeClr val="bg1"/>
              </a:solidFill>
              <a:latin typeface="Source Sans Pro"/>
            </a:endParaRPr>
          </a:p>
          <a:p>
            <a:pPr algn="ctr"/>
            <a:r>
              <a:rPr lang="en-ZA" dirty="0" smtClean="0">
                <a:solidFill>
                  <a:schemeClr val="bg1"/>
                </a:solidFill>
                <a:latin typeface="Source Sans Pro"/>
              </a:rPr>
              <a:t>Acknowledge the role and capacity of the state, especially at the local level</a:t>
            </a:r>
          </a:p>
          <a:p>
            <a:pPr algn="ctr"/>
            <a:endParaRPr lang="en-ZA" dirty="0" smtClean="0">
              <a:solidFill>
                <a:schemeClr val="bg1"/>
              </a:solidFill>
              <a:latin typeface="Source Sans Pro"/>
            </a:endParaRPr>
          </a:p>
          <a:p>
            <a:pPr algn="ctr"/>
            <a:r>
              <a:rPr lang="en-ZA" dirty="0" smtClean="0">
                <a:solidFill>
                  <a:schemeClr val="bg1"/>
                </a:solidFill>
                <a:latin typeface="Source Sans Pro"/>
              </a:rPr>
              <a:t>Efficiency in local governmental processes and resource use</a:t>
            </a:r>
            <a:endParaRPr lang="en-ZA" dirty="0">
              <a:solidFill>
                <a:schemeClr val="bg1"/>
              </a:solidFill>
              <a:latin typeface="Source Sans Pro"/>
            </a:endParaRPr>
          </a:p>
        </p:txBody>
      </p:sp>
      <p:sp>
        <p:nvSpPr>
          <p:cNvPr id="11" name="TextBox 10"/>
          <p:cNvSpPr txBox="1"/>
          <p:nvPr/>
        </p:nvSpPr>
        <p:spPr>
          <a:xfrm>
            <a:off x="571024" y="1106912"/>
            <a:ext cx="2304256" cy="369332"/>
          </a:xfrm>
          <a:prstGeom prst="rect">
            <a:avLst/>
          </a:prstGeom>
          <a:noFill/>
        </p:spPr>
        <p:txBody>
          <a:bodyPr wrap="square" rtlCol="0">
            <a:spAutoFit/>
          </a:bodyPr>
          <a:lstStyle/>
          <a:p>
            <a:pPr algn="ctr"/>
            <a:r>
              <a:rPr lang="en-ZA" b="1" dirty="0" smtClean="0">
                <a:latin typeface="Source Sans Pro"/>
              </a:rPr>
              <a:t>Active citizenship</a:t>
            </a:r>
            <a:endParaRPr lang="en-ZA" b="1" dirty="0">
              <a:latin typeface="Source Sans Pro"/>
            </a:endParaRPr>
          </a:p>
        </p:txBody>
      </p:sp>
      <p:sp>
        <p:nvSpPr>
          <p:cNvPr id="13" name="TextBox 12"/>
          <p:cNvSpPr txBox="1"/>
          <p:nvPr/>
        </p:nvSpPr>
        <p:spPr>
          <a:xfrm>
            <a:off x="3491880" y="868326"/>
            <a:ext cx="2304256" cy="646331"/>
          </a:xfrm>
          <a:prstGeom prst="rect">
            <a:avLst/>
          </a:prstGeom>
          <a:noFill/>
        </p:spPr>
        <p:txBody>
          <a:bodyPr wrap="square" rtlCol="0">
            <a:spAutoFit/>
          </a:bodyPr>
          <a:lstStyle/>
          <a:p>
            <a:pPr algn="ctr"/>
            <a:r>
              <a:rPr lang="en-ZA" b="1" dirty="0" smtClean="0">
                <a:latin typeface="Source Sans Pro"/>
              </a:rPr>
              <a:t>Urban planning and resource allocation</a:t>
            </a:r>
            <a:endParaRPr lang="en-ZA" b="1" dirty="0">
              <a:latin typeface="Source Sans Pro"/>
            </a:endParaRPr>
          </a:p>
        </p:txBody>
      </p:sp>
      <p:sp>
        <p:nvSpPr>
          <p:cNvPr id="14" name="TextBox 13"/>
          <p:cNvSpPr txBox="1"/>
          <p:nvPr/>
        </p:nvSpPr>
        <p:spPr>
          <a:xfrm>
            <a:off x="6448656" y="1151660"/>
            <a:ext cx="2304256" cy="369332"/>
          </a:xfrm>
          <a:prstGeom prst="rect">
            <a:avLst/>
          </a:prstGeom>
          <a:noFill/>
        </p:spPr>
        <p:txBody>
          <a:bodyPr wrap="square" rtlCol="0">
            <a:spAutoFit/>
          </a:bodyPr>
          <a:lstStyle/>
          <a:p>
            <a:pPr algn="ctr"/>
            <a:r>
              <a:rPr lang="en-ZA" b="1" dirty="0" smtClean="0">
                <a:latin typeface="Source Sans Pro"/>
              </a:rPr>
              <a:t>Local governance</a:t>
            </a:r>
            <a:endParaRPr lang="en-ZA" b="1" dirty="0">
              <a:latin typeface="Source Sans Pro"/>
            </a:endParaRPr>
          </a:p>
        </p:txBody>
      </p:sp>
      <p:sp>
        <p:nvSpPr>
          <p:cNvPr id="12" name="Title 1"/>
          <p:cNvSpPr txBox="1">
            <a:spLocks/>
          </p:cNvSpPr>
          <p:nvPr/>
        </p:nvSpPr>
        <p:spPr>
          <a:xfrm>
            <a:off x="162144" y="40530"/>
            <a:ext cx="7376136" cy="89959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smtClean="0">
                <a:solidFill>
                  <a:srgbClr val="800000"/>
                </a:solidFill>
                <a:latin typeface="Source Sans Pro Black"/>
                <a:cs typeface="Source Sans Pro Black"/>
              </a:rPr>
              <a:t>Principles of the Right to the City </a:t>
            </a:r>
            <a:endParaRPr lang="en-ZA" sz="3200" b="1" dirty="0">
              <a:solidFill>
                <a:srgbClr val="800000"/>
              </a:solidFill>
              <a:latin typeface="Source Sans Pro Black"/>
              <a:cs typeface="Source Sans Pro Black"/>
            </a:endParaRPr>
          </a:p>
        </p:txBody>
      </p:sp>
    </p:spTree>
    <p:extLst>
      <p:ext uri="{BB962C8B-B14F-4D97-AF65-F5344CB8AC3E}">
        <p14:creationId xmlns:p14="http://schemas.microsoft.com/office/powerpoint/2010/main" val="231351467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pic>
        <p:nvPicPr>
          <p:cNvPr id="5" name="Content Placeholder 5" descr="RttC.jpg"/>
          <p:cNvPicPr>
            <a:picLocks noChangeAspect="1"/>
          </p:cNvPicPr>
          <p:nvPr/>
        </p:nvPicPr>
        <p:blipFill rotWithShape="1">
          <a:blip r:embed="rId2">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6"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grpSp>
        <p:nvGrpSpPr>
          <p:cNvPr id="61" name="Group 60"/>
          <p:cNvGrpSpPr/>
          <p:nvPr/>
        </p:nvGrpSpPr>
        <p:grpSpPr>
          <a:xfrm>
            <a:off x="1662065" y="2131453"/>
            <a:ext cx="255702" cy="541215"/>
            <a:chOff x="1962960" y="2168350"/>
            <a:chExt cx="397804" cy="965964"/>
          </a:xfrm>
        </p:grpSpPr>
        <p:sp>
          <p:nvSpPr>
            <p:cNvPr id="62" name="Oval 61"/>
            <p:cNvSpPr/>
            <p:nvPr/>
          </p:nvSpPr>
          <p:spPr>
            <a:xfrm>
              <a:off x="2026746" y="2168350"/>
              <a:ext cx="243209" cy="256689"/>
            </a:xfrm>
            <a:prstGeom prst="ellipse">
              <a:avLst/>
            </a:prstGeom>
            <a:solidFill>
              <a:srgbClr val="6D7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3" name="Straight Connector 62"/>
            <p:cNvCxnSpPr>
              <a:stCxn id="62" idx="4"/>
            </p:cNvCxnSpPr>
            <p:nvPr/>
          </p:nvCxnSpPr>
          <p:spPr>
            <a:xfrm>
              <a:off x="2148351" y="2425039"/>
              <a:ext cx="13511" cy="466095"/>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flipH="1">
              <a:off x="1962960" y="2553385"/>
              <a:ext cx="198902" cy="1524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flipH="1">
              <a:off x="2026746" y="2864114"/>
              <a:ext cx="135116" cy="2702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flipH="1" flipV="1">
              <a:off x="2161862" y="2553385"/>
              <a:ext cx="198902" cy="1524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flipH="1" flipV="1">
              <a:off x="2161863" y="2864114"/>
              <a:ext cx="108092" cy="2702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grpSp>
      <p:grpSp>
        <p:nvGrpSpPr>
          <p:cNvPr id="68" name="Group 67"/>
          <p:cNvGrpSpPr/>
          <p:nvPr/>
        </p:nvGrpSpPr>
        <p:grpSpPr>
          <a:xfrm>
            <a:off x="547443" y="1600904"/>
            <a:ext cx="255702" cy="541215"/>
            <a:chOff x="1962960" y="2168350"/>
            <a:chExt cx="397804" cy="965964"/>
          </a:xfrm>
          <a:solidFill>
            <a:srgbClr val="800000"/>
          </a:solidFill>
        </p:grpSpPr>
        <p:sp>
          <p:nvSpPr>
            <p:cNvPr id="69" name="Oval 68"/>
            <p:cNvSpPr/>
            <p:nvPr/>
          </p:nvSpPr>
          <p:spPr>
            <a:xfrm>
              <a:off x="2026746" y="2168350"/>
              <a:ext cx="243209" cy="2566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0" name="Straight Connector 69"/>
            <p:cNvCxnSpPr>
              <a:stCxn id="69" idx="4"/>
            </p:cNvCxnSpPr>
            <p:nvPr/>
          </p:nvCxnSpPr>
          <p:spPr>
            <a:xfrm>
              <a:off x="2148351" y="2425039"/>
              <a:ext cx="13511" cy="466095"/>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flipH="1">
              <a:off x="1962960"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flipH="1">
              <a:off x="2026746" y="2864114"/>
              <a:ext cx="135116"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flipH="1" flipV="1">
              <a:off x="2161862"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flipH="1" flipV="1">
              <a:off x="2161863" y="2864114"/>
              <a:ext cx="108092"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grpSp>
      <p:grpSp>
        <p:nvGrpSpPr>
          <p:cNvPr id="82" name="Group 81"/>
          <p:cNvGrpSpPr/>
          <p:nvPr/>
        </p:nvGrpSpPr>
        <p:grpSpPr>
          <a:xfrm>
            <a:off x="693334" y="2145409"/>
            <a:ext cx="255702" cy="541215"/>
            <a:chOff x="1962960" y="2168350"/>
            <a:chExt cx="397804" cy="965964"/>
          </a:xfrm>
        </p:grpSpPr>
        <p:sp>
          <p:nvSpPr>
            <p:cNvPr id="83" name="Oval 82"/>
            <p:cNvSpPr/>
            <p:nvPr/>
          </p:nvSpPr>
          <p:spPr>
            <a:xfrm>
              <a:off x="2026746" y="2168350"/>
              <a:ext cx="243209" cy="256689"/>
            </a:xfrm>
            <a:prstGeom prst="ellipse">
              <a:avLst/>
            </a:prstGeom>
            <a:solidFill>
              <a:srgbClr val="6D7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4" name="Straight Connector 83"/>
            <p:cNvCxnSpPr>
              <a:stCxn id="83" idx="4"/>
            </p:cNvCxnSpPr>
            <p:nvPr/>
          </p:nvCxnSpPr>
          <p:spPr>
            <a:xfrm>
              <a:off x="2148351" y="2425039"/>
              <a:ext cx="13511" cy="466095"/>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flipH="1">
              <a:off x="1962960" y="2553385"/>
              <a:ext cx="198902" cy="1524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flipH="1">
              <a:off x="2026746" y="2864114"/>
              <a:ext cx="135116" cy="2702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flipH="1" flipV="1">
              <a:off x="2161862" y="2553385"/>
              <a:ext cx="198902" cy="1524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flipH="1" flipV="1">
              <a:off x="2161863" y="2864114"/>
              <a:ext cx="108092" cy="2702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grpSp>
      <p:grpSp>
        <p:nvGrpSpPr>
          <p:cNvPr id="89" name="Group 88"/>
          <p:cNvGrpSpPr/>
          <p:nvPr/>
        </p:nvGrpSpPr>
        <p:grpSpPr>
          <a:xfrm>
            <a:off x="1000587" y="2133119"/>
            <a:ext cx="255702" cy="541215"/>
            <a:chOff x="1962960" y="2168350"/>
            <a:chExt cx="397804" cy="965964"/>
          </a:xfrm>
        </p:grpSpPr>
        <p:sp>
          <p:nvSpPr>
            <p:cNvPr id="90" name="Oval 89"/>
            <p:cNvSpPr/>
            <p:nvPr/>
          </p:nvSpPr>
          <p:spPr>
            <a:xfrm>
              <a:off x="2026746" y="2168350"/>
              <a:ext cx="243209" cy="256689"/>
            </a:xfrm>
            <a:prstGeom prst="ellipse">
              <a:avLst/>
            </a:prstGeom>
            <a:solidFill>
              <a:srgbClr val="6D7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1" name="Straight Connector 90"/>
            <p:cNvCxnSpPr>
              <a:stCxn id="90" idx="4"/>
            </p:cNvCxnSpPr>
            <p:nvPr/>
          </p:nvCxnSpPr>
          <p:spPr>
            <a:xfrm>
              <a:off x="2148351" y="2425039"/>
              <a:ext cx="13511" cy="466095"/>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p:nvCxnSpPr>
          <p:spPr>
            <a:xfrm flipH="1">
              <a:off x="1962960" y="2553385"/>
              <a:ext cx="198902" cy="1524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flipH="1">
              <a:off x="2026746" y="2864114"/>
              <a:ext cx="135116" cy="2702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flipH="1" flipV="1">
              <a:off x="2161862" y="2553385"/>
              <a:ext cx="198902" cy="1524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flipH="1" flipV="1">
              <a:off x="2161863" y="2864114"/>
              <a:ext cx="108092" cy="2702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grpSp>
      <p:grpSp>
        <p:nvGrpSpPr>
          <p:cNvPr id="96" name="Group 95"/>
          <p:cNvGrpSpPr/>
          <p:nvPr/>
        </p:nvGrpSpPr>
        <p:grpSpPr>
          <a:xfrm>
            <a:off x="1336614" y="2135080"/>
            <a:ext cx="255702" cy="541215"/>
            <a:chOff x="1962960" y="2168350"/>
            <a:chExt cx="397804" cy="965964"/>
          </a:xfrm>
        </p:grpSpPr>
        <p:sp>
          <p:nvSpPr>
            <p:cNvPr id="97" name="Oval 96"/>
            <p:cNvSpPr/>
            <p:nvPr/>
          </p:nvSpPr>
          <p:spPr>
            <a:xfrm>
              <a:off x="2026746" y="2168350"/>
              <a:ext cx="243209" cy="256689"/>
            </a:xfrm>
            <a:prstGeom prst="ellipse">
              <a:avLst/>
            </a:prstGeom>
            <a:solidFill>
              <a:srgbClr val="6D7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8" name="Straight Connector 97"/>
            <p:cNvCxnSpPr>
              <a:stCxn id="97" idx="4"/>
            </p:cNvCxnSpPr>
            <p:nvPr/>
          </p:nvCxnSpPr>
          <p:spPr>
            <a:xfrm>
              <a:off x="2148351" y="2425039"/>
              <a:ext cx="13511" cy="466095"/>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flipH="1">
              <a:off x="1962960" y="2553385"/>
              <a:ext cx="198902" cy="1524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flipH="1">
              <a:off x="2026746" y="2864114"/>
              <a:ext cx="135116" cy="2702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p:cNvCxnSpPr/>
            <p:nvPr/>
          </p:nvCxnSpPr>
          <p:spPr>
            <a:xfrm flipH="1" flipV="1">
              <a:off x="2161862" y="2553385"/>
              <a:ext cx="198902" cy="1524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p:nvCxnSpPr>
          <p:spPr>
            <a:xfrm flipH="1" flipV="1">
              <a:off x="2161863" y="2864114"/>
              <a:ext cx="108092" cy="270200"/>
            </a:xfrm>
            <a:prstGeom prst="line">
              <a:avLst/>
            </a:prstGeom>
            <a:ln w="57150" cmpd="sng">
              <a:solidFill>
                <a:srgbClr val="6D767A"/>
              </a:solidFill>
            </a:ln>
            <a:effectLst/>
          </p:spPr>
          <p:style>
            <a:lnRef idx="2">
              <a:schemeClr val="accent1"/>
            </a:lnRef>
            <a:fillRef idx="0">
              <a:schemeClr val="accent1"/>
            </a:fillRef>
            <a:effectRef idx="1">
              <a:schemeClr val="accent1"/>
            </a:effectRef>
            <a:fontRef idx="minor">
              <a:schemeClr val="tx1"/>
            </a:fontRef>
          </p:style>
        </p:cxnSp>
      </p:grpSp>
      <p:grpSp>
        <p:nvGrpSpPr>
          <p:cNvPr id="138" name="Group 137"/>
          <p:cNvGrpSpPr/>
          <p:nvPr/>
        </p:nvGrpSpPr>
        <p:grpSpPr>
          <a:xfrm>
            <a:off x="821186" y="1590238"/>
            <a:ext cx="255702" cy="541215"/>
            <a:chOff x="1962960" y="2168350"/>
            <a:chExt cx="397804" cy="965964"/>
          </a:xfrm>
          <a:solidFill>
            <a:srgbClr val="800000"/>
          </a:solidFill>
        </p:grpSpPr>
        <p:sp>
          <p:nvSpPr>
            <p:cNvPr id="139" name="Oval 138"/>
            <p:cNvSpPr/>
            <p:nvPr/>
          </p:nvSpPr>
          <p:spPr>
            <a:xfrm>
              <a:off x="2026746" y="2168350"/>
              <a:ext cx="243209" cy="2566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0" name="Straight Connector 139"/>
            <p:cNvCxnSpPr>
              <a:stCxn id="139" idx="4"/>
            </p:cNvCxnSpPr>
            <p:nvPr/>
          </p:nvCxnSpPr>
          <p:spPr>
            <a:xfrm>
              <a:off x="2148351" y="2425039"/>
              <a:ext cx="13511" cy="466095"/>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41" name="Straight Connector 140"/>
            <p:cNvCxnSpPr/>
            <p:nvPr/>
          </p:nvCxnSpPr>
          <p:spPr>
            <a:xfrm flipH="1">
              <a:off x="1962960"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p:nvCxnSpPr>
          <p:spPr>
            <a:xfrm flipH="1">
              <a:off x="2026746" y="2864114"/>
              <a:ext cx="135116"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p:cNvCxnSpPr/>
            <p:nvPr/>
          </p:nvCxnSpPr>
          <p:spPr>
            <a:xfrm flipH="1" flipV="1">
              <a:off x="2161862"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44" name="Straight Connector 143"/>
            <p:cNvCxnSpPr/>
            <p:nvPr/>
          </p:nvCxnSpPr>
          <p:spPr>
            <a:xfrm flipH="1" flipV="1">
              <a:off x="2161863" y="2864114"/>
              <a:ext cx="108092"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grpSp>
      <p:grpSp>
        <p:nvGrpSpPr>
          <p:cNvPr id="145" name="Group 144"/>
          <p:cNvGrpSpPr/>
          <p:nvPr/>
        </p:nvGrpSpPr>
        <p:grpSpPr>
          <a:xfrm>
            <a:off x="1128439" y="1593865"/>
            <a:ext cx="255702" cy="541215"/>
            <a:chOff x="1962960" y="2168350"/>
            <a:chExt cx="397804" cy="965964"/>
          </a:xfrm>
          <a:solidFill>
            <a:srgbClr val="800000"/>
          </a:solidFill>
        </p:grpSpPr>
        <p:sp>
          <p:nvSpPr>
            <p:cNvPr id="146" name="Oval 145"/>
            <p:cNvSpPr/>
            <p:nvPr/>
          </p:nvSpPr>
          <p:spPr>
            <a:xfrm>
              <a:off x="2026746" y="2168350"/>
              <a:ext cx="243209" cy="2566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7" name="Straight Connector 146"/>
            <p:cNvCxnSpPr>
              <a:stCxn id="146" idx="4"/>
            </p:cNvCxnSpPr>
            <p:nvPr/>
          </p:nvCxnSpPr>
          <p:spPr>
            <a:xfrm>
              <a:off x="2148351" y="2425039"/>
              <a:ext cx="13511" cy="466095"/>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48" name="Straight Connector 147"/>
            <p:cNvCxnSpPr/>
            <p:nvPr/>
          </p:nvCxnSpPr>
          <p:spPr>
            <a:xfrm flipH="1">
              <a:off x="1962960"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49" name="Straight Connector 148"/>
            <p:cNvCxnSpPr/>
            <p:nvPr/>
          </p:nvCxnSpPr>
          <p:spPr>
            <a:xfrm flipH="1">
              <a:off x="2026746" y="2864114"/>
              <a:ext cx="135116"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p:nvPr/>
          </p:nvCxnSpPr>
          <p:spPr>
            <a:xfrm flipH="1" flipV="1">
              <a:off x="2161862"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51" name="Straight Connector 150"/>
            <p:cNvCxnSpPr/>
            <p:nvPr/>
          </p:nvCxnSpPr>
          <p:spPr>
            <a:xfrm flipH="1" flipV="1">
              <a:off x="2161863" y="2864114"/>
              <a:ext cx="108092"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grpSp>
      <p:grpSp>
        <p:nvGrpSpPr>
          <p:cNvPr id="152" name="Group 151"/>
          <p:cNvGrpSpPr/>
          <p:nvPr/>
        </p:nvGrpSpPr>
        <p:grpSpPr>
          <a:xfrm>
            <a:off x="385519" y="2145409"/>
            <a:ext cx="255702" cy="541215"/>
            <a:chOff x="1962960" y="2168350"/>
            <a:chExt cx="397804" cy="965964"/>
          </a:xfrm>
          <a:solidFill>
            <a:srgbClr val="800000"/>
          </a:solidFill>
        </p:grpSpPr>
        <p:sp>
          <p:nvSpPr>
            <p:cNvPr id="153" name="Oval 152"/>
            <p:cNvSpPr/>
            <p:nvPr/>
          </p:nvSpPr>
          <p:spPr>
            <a:xfrm>
              <a:off x="2026746" y="2168350"/>
              <a:ext cx="243209" cy="2566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2A536C"/>
                </a:solidFill>
              </a:endParaRPr>
            </a:p>
          </p:txBody>
        </p:sp>
        <p:cxnSp>
          <p:nvCxnSpPr>
            <p:cNvPr id="154" name="Straight Connector 153"/>
            <p:cNvCxnSpPr>
              <a:stCxn id="153" idx="4"/>
            </p:cNvCxnSpPr>
            <p:nvPr/>
          </p:nvCxnSpPr>
          <p:spPr>
            <a:xfrm>
              <a:off x="2148351" y="2425039"/>
              <a:ext cx="13511" cy="466095"/>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55" name="Straight Connector 154"/>
            <p:cNvCxnSpPr/>
            <p:nvPr/>
          </p:nvCxnSpPr>
          <p:spPr>
            <a:xfrm flipH="1">
              <a:off x="1962960"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56" name="Straight Connector 155"/>
            <p:cNvCxnSpPr/>
            <p:nvPr/>
          </p:nvCxnSpPr>
          <p:spPr>
            <a:xfrm flipH="1">
              <a:off x="2026746" y="2864114"/>
              <a:ext cx="135116"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57" name="Straight Connector 156"/>
            <p:cNvCxnSpPr/>
            <p:nvPr/>
          </p:nvCxnSpPr>
          <p:spPr>
            <a:xfrm flipH="1" flipV="1">
              <a:off x="2161862"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p:nvPr/>
          </p:nvCxnSpPr>
          <p:spPr>
            <a:xfrm flipH="1" flipV="1">
              <a:off x="2161863" y="2864114"/>
              <a:ext cx="108092"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grpSp>
      <p:grpSp>
        <p:nvGrpSpPr>
          <p:cNvPr id="159" name="Group 158"/>
          <p:cNvGrpSpPr/>
          <p:nvPr/>
        </p:nvGrpSpPr>
        <p:grpSpPr>
          <a:xfrm>
            <a:off x="1439883" y="1590684"/>
            <a:ext cx="255702" cy="541215"/>
            <a:chOff x="1962960" y="2168350"/>
            <a:chExt cx="397804" cy="965964"/>
          </a:xfrm>
          <a:solidFill>
            <a:srgbClr val="800000"/>
          </a:solidFill>
        </p:grpSpPr>
        <p:sp>
          <p:nvSpPr>
            <p:cNvPr id="160" name="Oval 159"/>
            <p:cNvSpPr/>
            <p:nvPr/>
          </p:nvSpPr>
          <p:spPr>
            <a:xfrm>
              <a:off x="2026746" y="2168350"/>
              <a:ext cx="243209" cy="2566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1" name="Straight Connector 160"/>
            <p:cNvCxnSpPr>
              <a:stCxn id="160" idx="4"/>
            </p:cNvCxnSpPr>
            <p:nvPr/>
          </p:nvCxnSpPr>
          <p:spPr>
            <a:xfrm>
              <a:off x="2148351" y="2425039"/>
              <a:ext cx="13511" cy="466095"/>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62" name="Straight Connector 161"/>
            <p:cNvCxnSpPr/>
            <p:nvPr/>
          </p:nvCxnSpPr>
          <p:spPr>
            <a:xfrm flipH="1">
              <a:off x="1962960"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63" name="Straight Connector 162"/>
            <p:cNvCxnSpPr/>
            <p:nvPr/>
          </p:nvCxnSpPr>
          <p:spPr>
            <a:xfrm flipH="1">
              <a:off x="2026746" y="2864114"/>
              <a:ext cx="135116"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p:nvPr/>
          </p:nvCxnSpPr>
          <p:spPr>
            <a:xfrm flipH="1" flipV="1">
              <a:off x="2161862"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65" name="Straight Connector 164"/>
            <p:cNvCxnSpPr/>
            <p:nvPr/>
          </p:nvCxnSpPr>
          <p:spPr>
            <a:xfrm flipH="1" flipV="1">
              <a:off x="2161863" y="2864114"/>
              <a:ext cx="108092"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grpSp>
      <p:grpSp>
        <p:nvGrpSpPr>
          <p:cNvPr id="166" name="Group 165"/>
          <p:cNvGrpSpPr/>
          <p:nvPr/>
        </p:nvGrpSpPr>
        <p:grpSpPr>
          <a:xfrm>
            <a:off x="1731546" y="1590196"/>
            <a:ext cx="255702" cy="541215"/>
            <a:chOff x="1962960" y="2168350"/>
            <a:chExt cx="397804" cy="965964"/>
          </a:xfrm>
          <a:solidFill>
            <a:srgbClr val="800000"/>
          </a:solidFill>
        </p:grpSpPr>
        <p:sp>
          <p:nvSpPr>
            <p:cNvPr id="167" name="Oval 166"/>
            <p:cNvSpPr/>
            <p:nvPr/>
          </p:nvSpPr>
          <p:spPr>
            <a:xfrm>
              <a:off x="2026746" y="2168350"/>
              <a:ext cx="243209" cy="2566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8" name="Straight Connector 167"/>
            <p:cNvCxnSpPr>
              <a:stCxn id="167" idx="4"/>
            </p:cNvCxnSpPr>
            <p:nvPr/>
          </p:nvCxnSpPr>
          <p:spPr>
            <a:xfrm>
              <a:off x="2148351" y="2425039"/>
              <a:ext cx="13511" cy="466095"/>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69" name="Straight Connector 168"/>
            <p:cNvCxnSpPr/>
            <p:nvPr/>
          </p:nvCxnSpPr>
          <p:spPr>
            <a:xfrm flipH="1">
              <a:off x="1962960"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p:nvPr/>
          </p:nvCxnSpPr>
          <p:spPr>
            <a:xfrm flipH="1">
              <a:off x="2026746" y="2864114"/>
              <a:ext cx="135116"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71" name="Straight Connector 170"/>
            <p:cNvCxnSpPr/>
            <p:nvPr/>
          </p:nvCxnSpPr>
          <p:spPr>
            <a:xfrm flipH="1" flipV="1">
              <a:off x="2161862" y="2553385"/>
              <a:ext cx="198902" cy="1524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172" name="Straight Connector 171"/>
            <p:cNvCxnSpPr/>
            <p:nvPr/>
          </p:nvCxnSpPr>
          <p:spPr>
            <a:xfrm flipH="1" flipV="1">
              <a:off x="2161863" y="2864114"/>
              <a:ext cx="108092" cy="270200"/>
            </a:xfrm>
            <a:prstGeom prst="line">
              <a:avLst/>
            </a:prstGeom>
            <a:grpFill/>
            <a:ln w="57150" cmpd="sng">
              <a:solidFill>
                <a:srgbClr val="800000"/>
              </a:solidFill>
            </a:ln>
            <a:effectLst/>
          </p:spPr>
          <p:style>
            <a:lnRef idx="2">
              <a:schemeClr val="accent1"/>
            </a:lnRef>
            <a:fillRef idx="0">
              <a:schemeClr val="accent1"/>
            </a:fillRef>
            <a:effectRef idx="1">
              <a:schemeClr val="accent1"/>
            </a:effectRef>
            <a:fontRef idx="minor">
              <a:schemeClr val="tx1"/>
            </a:fontRef>
          </p:style>
        </p:cxnSp>
      </p:grpSp>
      <p:sp>
        <p:nvSpPr>
          <p:cNvPr id="173" name="TextBox 172"/>
          <p:cNvSpPr txBox="1"/>
          <p:nvPr/>
        </p:nvSpPr>
        <p:spPr>
          <a:xfrm>
            <a:off x="2285687" y="1822243"/>
            <a:ext cx="2580724" cy="646331"/>
          </a:xfrm>
          <a:prstGeom prst="rect">
            <a:avLst/>
          </a:prstGeom>
          <a:noFill/>
        </p:spPr>
        <p:txBody>
          <a:bodyPr wrap="square" rtlCol="0">
            <a:spAutoFit/>
          </a:bodyPr>
          <a:lstStyle/>
          <a:p>
            <a:r>
              <a:rPr lang="en-US" b="1" dirty="0" smtClean="0">
                <a:latin typeface="Source Sans Pro"/>
                <a:cs typeface="Source Sans Pro"/>
              </a:rPr>
              <a:t>63% of South Africans </a:t>
            </a:r>
          </a:p>
          <a:p>
            <a:r>
              <a:rPr lang="en-US" b="1" dirty="0" smtClean="0">
                <a:latin typeface="Source Sans Pro"/>
                <a:cs typeface="Source Sans Pro"/>
              </a:rPr>
              <a:t>live in cities and towns</a:t>
            </a:r>
            <a:endParaRPr lang="en-US" b="1" dirty="0">
              <a:latin typeface="Source Sans Pro"/>
              <a:cs typeface="Source Sans Pro"/>
            </a:endParaRPr>
          </a:p>
        </p:txBody>
      </p:sp>
      <p:cxnSp>
        <p:nvCxnSpPr>
          <p:cNvPr id="175" name="Straight Connector 174"/>
          <p:cNvCxnSpPr/>
          <p:nvPr/>
        </p:nvCxnSpPr>
        <p:spPr>
          <a:xfrm>
            <a:off x="4945245" y="1224188"/>
            <a:ext cx="0" cy="4373772"/>
          </a:xfrm>
          <a:prstGeom prst="line">
            <a:avLst/>
          </a:prstGeom>
          <a:ln>
            <a:solidFill>
              <a:schemeClr val="tx1"/>
            </a:solidFill>
            <a:prstDash val="lgDash"/>
          </a:ln>
          <a:effectLst/>
        </p:spPr>
        <p:style>
          <a:lnRef idx="2">
            <a:schemeClr val="accent1"/>
          </a:lnRef>
          <a:fillRef idx="0">
            <a:schemeClr val="accent1"/>
          </a:fillRef>
          <a:effectRef idx="1">
            <a:schemeClr val="accent1"/>
          </a:effectRef>
          <a:fontRef idx="minor">
            <a:schemeClr val="tx1"/>
          </a:fontRef>
        </p:style>
      </p:cxnSp>
      <p:cxnSp>
        <p:nvCxnSpPr>
          <p:cNvPr id="177" name="Straight Connector 176"/>
          <p:cNvCxnSpPr/>
          <p:nvPr/>
        </p:nvCxnSpPr>
        <p:spPr>
          <a:xfrm flipH="1">
            <a:off x="67552" y="3259694"/>
            <a:ext cx="4812371" cy="0"/>
          </a:xfrm>
          <a:prstGeom prst="line">
            <a:avLst/>
          </a:prstGeom>
          <a:ln>
            <a:solidFill>
              <a:schemeClr val="tx1"/>
            </a:solidFill>
            <a:prstDash val="lgDash"/>
          </a:ln>
          <a:effectLst/>
        </p:spPr>
        <p:style>
          <a:lnRef idx="2">
            <a:schemeClr val="accent1"/>
          </a:lnRef>
          <a:fillRef idx="0">
            <a:schemeClr val="accent1"/>
          </a:fillRef>
          <a:effectRef idx="1">
            <a:schemeClr val="accent1"/>
          </a:effectRef>
          <a:fontRef idx="minor">
            <a:schemeClr val="tx1"/>
          </a:fontRef>
        </p:style>
      </p:cxnSp>
      <p:sp>
        <p:nvSpPr>
          <p:cNvPr id="180" name="TextBox 179"/>
          <p:cNvSpPr txBox="1"/>
          <p:nvPr/>
        </p:nvSpPr>
        <p:spPr>
          <a:xfrm>
            <a:off x="385519" y="3566634"/>
            <a:ext cx="4318968" cy="1015663"/>
          </a:xfrm>
          <a:prstGeom prst="rect">
            <a:avLst/>
          </a:prstGeom>
          <a:noFill/>
        </p:spPr>
        <p:txBody>
          <a:bodyPr wrap="square" rtlCol="0">
            <a:spAutoFit/>
          </a:bodyPr>
          <a:lstStyle/>
          <a:p>
            <a:r>
              <a:rPr lang="en-US" b="1" dirty="0" smtClean="0">
                <a:latin typeface="Source Sans Pro"/>
                <a:cs typeface="Source Sans Pro"/>
              </a:rPr>
              <a:t>There are approximately </a:t>
            </a:r>
          </a:p>
          <a:p>
            <a:r>
              <a:rPr lang="en-US" sz="2400" b="1" dirty="0" smtClean="0">
                <a:solidFill>
                  <a:srgbClr val="2A536C"/>
                </a:solidFill>
                <a:latin typeface="Source Sans Pro"/>
                <a:cs typeface="Source Sans Pro"/>
              </a:rPr>
              <a:t>2700 informal settlements </a:t>
            </a:r>
          </a:p>
          <a:p>
            <a:r>
              <a:rPr lang="en-US" b="1" dirty="0" smtClean="0">
                <a:latin typeface="Source Sans Pro"/>
                <a:cs typeface="Source Sans Pro"/>
              </a:rPr>
              <a:t>in South Africa</a:t>
            </a:r>
            <a:endParaRPr lang="en-US" b="1" dirty="0">
              <a:latin typeface="Source Sans Pro"/>
              <a:cs typeface="Source Sans Pro"/>
            </a:endParaRPr>
          </a:p>
        </p:txBody>
      </p:sp>
      <p:sp>
        <p:nvSpPr>
          <p:cNvPr id="182" name="TextBox 181"/>
          <p:cNvSpPr txBox="1"/>
          <p:nvPr/>
        </p:nvSpPr>
        <p:spPr>
          <a:xfrm>
            <a:off x="426520" y="4631391"/>
            <a:ext cx="2083020" cy="584776"/>
          </a:xfrm>
          <a:prstGeom prst="rect">
            <a:avLst/>
          </a:prstGeom>
          <a:noFill/>
        </p:spPr>
        <p:txBody>
          <a:bodyPr wrap="square" rtlCol="0">
            <a:spAutoFit/>
          </a:bodyPr>
          <a:lstStyle/>
          <a:p>
            <a:r>
              <a:rPr lang="en-US" sz="1400" b="1" dirty="0" smtClean="0">
                <a:latin typeface="Source Sans Pro"/>
                <a:cs typeface="Source Sans Pro"/>
              </a:rPr>
              <a:t>About </a:t>
            </a:r>
            <a:r>
              <a:rPr lang="en-US" b="1" dirty="0" smtClean="0">
                <a:solidFill>
                  <a:srgbClr val="2A536C"/>
                </a:solidFill>
                <a:latin typeface="Source Sans Pro"/>
                <a:cs typeface="Source Sans Pro"/>
              </a:rPr>
              <a:t>11%</a:t>
            </a:r>
            <a:r>
              <a:rPr lang="en-US" sz="1400" b="1" dirty="0" smtClean="0">
                <a:latin typeface="Source Sans Pro"/>
                <a:cs typeface="Source Sans Pro"/>
              </a:rPr>
              <a:t> of South Africans live in them </a:t>
            </a:r>
            <a:endParaRPr lang="en-US" sz="1400" b="1" dirty="0">
              <a:latin typeface="Source Sans Pro"/>
              <a:cs typeface="Source Sans Pro"/>
            </a:endParaRPr>
          </a:p>
        </p:txBody>
      </p:sp>
      <p:sp>
        <p:nvSpPr>
          <p:cNvPr id="184" name="TextBox 183"/>
          <p:cNvSpPr txBox="1"/>
          <p:nvPr/>
        </p:nvSpPr>
        <p:spPr>
          <a:xfrm>
            <a:off x="5093877" y="1415387"/>
            <a:ext cx="3810288" cy="1323439"/>
          </a:xfrm>
          <a:prstGeom prst="rect">
            <a:avLst/>
          </a:prstGeom>
          <a:noFill/>
        </p:spPr>
        <p:txBody>
          <a:bodyPr wrap="square" rtlCol="0">
            <a:spAutoFit/>
          </a:bodyPr>
          <a:lstStyle/>
          <a:p>
            <a:r>
              <a:rPr lang="en-US" sz="2000" b="1" dirty="0" smtClean="0">
                <a:solidFill>
                  <a:srgbClr val="2A536C"/>
                </a:solidFill>
                <a:latin typeface="Source Sans Pro"/>
                <a:cs typeface="Source Sans Pro"/>
              </a:rPr>
              <a:t>Progressive policy </a:t>
            </a:r>
            <a:r>
              <a:rPr lang="en-US" sz="2000" b="1" dirty="0" smtClean="0">
                <a:latin typeface="Source Sans Pro"/>
                <a:cs typeface="Source Sans Pro"/>
              </a:rPr>
              <a:t>environment where participation is recognised as a key component of democratic governance</a:t>
            </a:r>
            <a:endParaRPr lang="en-US" sz="2000" b="1" dirty="0">
              <a:latin typeface="Source Sans Pro"/>
              <a:cs typeface="Source Sans Pro"/>
            </a:endParaRPr>
          </a:p>
        </p:txBody>
      </p:sp>
      <p:grpSp>
        <p:nvGrpSpPr>
          <p:cNvPr id="242" name="Group 241"/>
          <p:cNvGrpSpPr/>
          <p:nvPr/>
        </p:nvGrpSpPr>
        <p:grpSpPr>
          <a:xfrm>
            <a:off x="5598127" y="4547313"/>
            <a:ext cx="2838156" cy="969587"/>
            <a:chOff x="5836476" y="4481693"/>
            <a:chExt cx="2838156" cy="969587"/>
          </a:xfrm>
        </p:grpSpPr>
        <p:grpSp>
          <p:nvGrpSpPr>
            <p:cNvPr id="240" name="Group 239"/>
            <p:cNvGrpSpPr/>
            <p:nvPr/>
          </p:nvGrpSpPr>
          <p:grpSpPr>
            <a:xfrm>
              <a:off x="5836476" y="4481693"/>
              <a:ext cx="865864" cy="969587"/>
              <a:chOff x="5615968" y="4417761"/>
              <a:chExt cx="865864" cy="969587"/>
            </a:xfrm>
          </p:grpSpPr>
          <p:sp>
            <p:nvSpPr>
              <p:cNvPr id="235" name="Rectangle 234"/>
              <p:cNvSpPr/>
              <p:nvPr/>
            </p:nvSpPr>
            <p:spPr>
              <a:xfrm>
                <a:off x="5615968" y="4582298"/>
                <a:ext cx="252950" cy="734840"/>
              </a:xfrm>
              <a:prstGeom prst="rect">
                <a:avLst/>
              </a:prstGeom>
              <a:solidFill>
                <a:srgbClr val="6D7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4" name="Rectangle 233"/>
              <p:cNvSpPr/>
              <p:nvPr/>
            </p:nvSpPr>
            <p:spPr>
              <a:xfrm>
                <a:off x="6228882" y="4584714"/>
                <a:ext cx="252950" cy="685634"/>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3" name="Rectangle 232"/>
              <p:cNvSpPr/>
              <p:nvPr/>
            </p:nvSpPr>
            <p:spPr>
              <a:xfrm>
                <a:off x="5823515" y="4417761"/>
                <a:ext cx="283752" cy="904211"/>
              </a:xfrm>
              <a:prstGeom prst="rect">
                <a:avLst/>
              </a:prstGeom>
              <a:solidFill>
                <a:srgbClr val="2A53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 name="Rectangle 204"/>
              <p:cNvSpPr/>
              <p:nvPr/>
            </p:nvSpPr>
            <p:spPr>
              <a:xfrm>
                <a:off x="6007824" y="4749965"/>
                <a:ext cx="261584" cy="637383"/>
              </a:xfrm>
              <a:prstGeom prst="rect">
                <a:avLst/>
              </a:prstGeom>
              <a:solidFill>
                <a:srgbClr val="6D7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8" name="Group 237"/>
            <p:cNvGrpSpPr/>
            <p:nvPr/>
          </p:nvGrpSpPr>
          <p:grpSpPr>
            <a:xfrm>
              <a:off x="7664232" y="4584714"/>
              <a:ext cx="1010400" cy="866566"/>
              <a:chOff x="6728796" y="4636337"/>
              <a:chExt cx="1010400" cy="866566"/>
            </a:xfrm>
          </p:grpSpPr>
          <p:sp>
            <p:nvSpPr>
              <p:cNvPr id="232" name="Up Arrow 231"/>
              <p:cNvSpPr/>
              <p:nvPr/>
            </p:nvSpPr>
            <p:spPr>
              <a:xfrm>
                <a:off x="6850400" y="4636337"/>
                <a:ext cx="547491" cy="483943"/>
              </a:xfrm>
              <a:prstGeom prst="upArrow">
                <a:avLst/>
              </a:prstGeom>
              <a:solidFill>
                <a:srgbClr val="6D7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Up Arrow 235"/>
              <p:cNvSpPr/>
              <p:nvPr/>
            </p:nvSpPr>
            <p:spPr>
              <a:xfrm>
                <a:off x="7191705" y="4878308"/>
                <a:ext cx="547491" cy="483943"/>
              </a:xfrm>
              <a:prstGeom prst="upArrow">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Up Arrow 236"/>
              <p:cNvSpPr/>
              <p:nvPr/>
            </p:nvSpPr>
            <p:spPr>
              <a:xfrm>
                <a:off x="6728796" y="5072447"/>
                <a:ext cx="547750" cy="430456"/>
              </a:xfrm>
              <a:prstGeom prst="upArrow">
                <a:avLst/>
              </a:prstGeom>
              <a:solidFill>
                <a:srgbClr val="2A53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41" name="TextBox 240"/>
            <p:cNvSpPr txBox="1"/>
            <p:nvPr/>
          </p:nvSpPr>
          <p:spPr>
            <a:xfrm>
              <a:off x="6917958" y="4813897"/>
              <a:ext cx="621535" cy="461665"/>
            </a:xfrm>
            <a:prstGeom prst="rect">
              <a:avLst/>
            </a:prstGeom>
            <a:noFill/>
          </p:spPr>
          <p:txBody>
            <a:bodyPr wrap="square" rtlCol="0">
              <a:spAutoFit/>
            </a:bodyPr>
            <a:lstStyle/>
            <a:p>
              <a:r>
                <a:rPr lang="en-US" sz="2400" b="1" dirty="0" smtClean="0">
                  <a:latin typeface="Source Sans Pro"/>
                  <a:cs typeface="Source Sans Pro"/>
                </a:rPr>
                <a:t>vs. </a:t>
              </a:r>
              <a:endParaRPr lang="en-US" sz="2400" b="1" dirty="0">
                <a:latin typeface="Source Sans Pro"/>
                <a:cs typeface="Source Sans Pro"/>
              </a:endParaRPr>
            </a:p>
          </p:txBody>
        </p:sp>
      </p:grpSp>
      <p:sp>
        <p:nvSpPr>
          <p:cNvPr id="244" name="TextBox 243"/>
          <p:cNvSpPr txBox="1"/>
          <p:nvPr/>
        </p:nvSpPr>
        <p:spPr>
          <a:xfrm>
            <a:off x="5427370" y="3306632"/>
            <a:ext cx="3310351" cy="830997"/>
          </a:xfrm>
          <a:prstGeom prst="rect">
            <a:avLst/>
          </a:prstGeom>
          <a:noFill/>
        </p:spPr>
        <p:txBody>
          <a:bodyPr wrap="square" rtlCol="0">
            <a:spAutoFit/>
          </a:bodyPr>
          <a:lstStyle/>
          <a:p>
            <a:pPr algn="r"/>
            <a:r>
              <a:rPr lang="en-US" sz="2400" b="1" dirty="0" smtClean="0">
                <a:latin typeface="Source Sans Pro"/>
                <a:cs typeface="Source Sans Pro"/>
              </a:rPr>
              <a:t>Hostility towards a </a:t>
            </a:r>
            <a:r>
              <a:rPr lang="en-US" sz="2400" b="1" dirty="0" smtClean="0">
                <a:solidFill>
                  <a:srgbClr val="2A536C"/>
                </a:solidFill>
                <a:latin typeface="Source Sans Pro"/>
                <a:cs typeface="Source Sans Pro"/>
              </a:rPr>
              <a:t>perceived urban bias</a:t>
            </a:r>
            <a:endParaRPr lang="en-US" sz="2400" b="1" dirty="0">
              <a:solidFill>
                <a:srgbClr val="2A536C"/>
              </a:solidFill>
              <a:latin typeface="Source Sans Pro"/>
              <a:cs typeface="Source Sans Pro"/>
            </a:endParaRPr>
          </a:p>
        </p:txBody>
      </p:sp>
      <p:sp>
        <p:nvSpPr>
          <p:cNvPr id="245" name="Title 1"/>
          <p:cNvSpPr txBox="1">
            <a:spLocks/>
          </p:cNvSpPr>
          <p:nvPr/>
        </p:nvSpPr>
        <p:spPr>
          <a:xfrm>
            <a:off x="162144" y="40530"/>
            <a:ext cx="7376136" cy="89959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smtClean="0">
                <a:solidFill>
                  <a:srgbClr val="800000"/>
                </a:solidFill>
                <a:latin typeface="Source Sans Pro Black"/>
                <a:cs typeface="Source Sans Pro Black"/>
              </a:rPr>
              <a:t>In the South African context</a:t>
            </a:r>
            <a:endParaRPr lang="en-ZA" sz="3200" b="1" dirty="0">
              <a:solidFill>
                <a:srgbClr val="800000"/>
              </a:solidFill>
              <a:latin typeface="Source Sans Pro Black"/>
              <a:cs typeface="Source Sans Pro Black"/>
            </a:endParaRPr>
          </a:p>
        </p:txBody>
      </p:sp>
      <p:sp>
        <p:nvSpPr>
          <p:cNvPr id="103" name="TextBox 102"/>
          <p:cNvSpPr txBox="1"/>
          <p:nvPr/>
        </p:nvSpPr>
        <p:spPr>
          <a:xfrm>
            <a:off x="5427370" y="5512598"/>
            <a:ext cx="1252239" cy="369332"/>
          </a:xfrm>
          <a:prstGeom prst="rect">
            <a:avLst/>
          </a:prstGeom>
          <a:noFill/>
        </p:spPr>
        <p:txBody>
          <a:bodyPr wrap="square" rtlCol="0">
            <a:spAutoFit/>
          </a:bodyPr>
          <a:lstStyle/>
          <a:p>
            <a:pPr algn="ctr"/>
            <a:r>
              <a:rPr lang="en-US" dirty="0">
                <a:latin typeface="Source Sans Pro"/>
                <a:cs typeface="Source Sans Pro"/>
              </a:rPr>
              <a:t>u</a:t>
            </a:r>
            <a:r>
              <a:rPr lang="en-US" dirty="0" smtClean="0">
                <a:latin typeface="Source Sans Pro"/>
                <a:cs typeface="Source Sans Pro"/>
              </a:rPr>
              <a:t>rban </a:t>
            </a:r>
            <a:endParaRPr lang="en-US" sz="2400" dirty="0">
              <a:latin typeface="Source Sans Pro"/>
              <a:cs typeface="Source Sans Pro"/>
            </a:endParaRPr>
          </a:p>
        </p:txBody>
      </p:sp>
      <p:sp>
        <p:nvSpPr>
          <p:cNvPr id="104" name="TextBox 103"/>
          <p:cNvSpPr txBox="1"/>
          <p:nvPr/>
        </p:nvSpPr>
        <p:spPr>
          <a:xfrm>
            <a:off x="7262672" y="5516900"/>
            <a:ext cx="1252239" cy="369332"/>
          </a:xfrm>
          <a:prstGeom prst="rect">
            <a:avLst/>
          </a:prstGeom>
          <a:noFill/>
        </p:spPr>
        <p:txBody>
          <a:bodyPr wrap="square" rtlCol="0">
            <a:spAutoFit/>
          </a:bodyPr>
          <a:lstStyle/>
          <a:p>
            <a:pPr algn="ctr"/>
            <a:r>
              <a:rPr lang="en-US" dirty="0" smtClean="0">
                <a:latin typeface="Source Sans Pro"/>
                <a:cs typeface="Source Sans Pro"/>
              </a:rPr>
              <a:t>rural</a:t>
            </a:r>
            <a:endParaRPr lang="en-US" sz="2400" dirty="0">
              <a:latin typeface="Source Sans Pro"/>
              <a:cs typeface="Source Sans Pro"/>
            </a:endParaRPr>
          </a:p>
        </p:txBody>
      </p:sp>
    </p:spTree>
    <p:extLst>
      <p:ext uri="{BB962C8B-B14F-4D97-AF65-F5344CB8AC3E}">
        <p14:creationId xmlns:p14="http://schemas.microsoft.com/office/powerpoint/2010/main" val="41016827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pic>
        <p:nvPicPr>
          <p:cNvPr id="5" name="Content Placeholder 5" descr="RttC.jpg"/>
          <p:cNvPicPr>
            <a:picLocks noChangeAspect="1"/>
          </p:cNvPicPr>
          <p:nvPr/>
        </p:nvPicPr>
        <p:blipFill rotWithShape="1">
          <a:blip r:embed="rId3">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6" name="Picture 2" descr="C:\Users\Tristan Gorgens\Documents\Isandla\Isandla Docs\Website\50353_87307228594_6099936_n.jpg"/>
          <p:cNvPicPr>
            <a:picLocks noChangeAspect="1" noChangeArrowheads="1"/>
          </p:cNvPicPr>
          <p:nvPr/>
        </p:nvPicPr>
        <p:blipFill>
          <a:blip r:embed="rId4" cstate="print">
            <a:alphaModFix/>
          </a:blip>
          <a:srcRect/>
          <a:stretch>
            <a:fillRect/>
          </a:stretch>
        </p:blipFill>
        <p:spPr bwMode="auto">
          <a:xfrm>
            <a:off x="7397891" y="5974263"/>
            <a:ext cx="1276741" cy="883737"/>
          </a:xfrm>
          <a:prstGeom prst="rect">
            <a:avLst/>
          </a:prstGeom>
          <a:noFill/>
        </p:spPr>
      </p:pic>
      <p:sp>
        <p:nvSpPr>
          <p:cNvPr id="12" name="Quad Arrow 11"/>
          <p:cNvSpPr/>
          <p:nvPr/>
        </p:nvSpPr>
        <p:spPr>
          <a:xfrm>
            <a:off x="808785" y="1796830"/>
            <a:ext cx="1080930" cy="999738"/>
          </a:xfrm>
          <a:prstGeom prst="quadArrow">
            <a:avLst/>
          </a:prstGeom>
          <a:solidFill>
            <a:srgbClr val="2A536C"/>
          </a:solidFill>
          <a:ln w="38100" cmpd="sng">
            <a:solidFill>
              <a:srgbClr val="8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4"/>
          <p:cNvGrpSpPr/>
          <p:nvPr/>
        </p:nvGrpSpPr>
        <p:grpSpPr>
          <a:xfrm>
            <a:off x="786621" y="3824027"/>
            <a:ext cx="1062558" cy="881965"/>
            <a:chOff x="5283050" y="2431795"/>
            <a:chExt cx="2553700" cy="2945174"/>
          </a:xfrm>
          <a:solidFill>
            <a:srgbClr val="800000"/>
          </a:solidFill>
        </p:grpSpPr>
        <p:sp>
          <p:nvSpPr>
            <p:cNvPr id="13" name="Bevel 12"/>
            <p:cNvSpPr/>
            <p:nvPr/>
          </p:nvSpPr>
          <p:spPr>
            <a:xfrm>
              <a:off x="5283050" y="2431795"/>
              <a:ext cx="2553700" cy="2945174"/>
            </a:xfrm>
            <a:prstGeom prst="bevel">
              <a:avLst/>
            </a:prstGeom>
            <a:grpFill/>
            <a:ln w="38100" cmpd="sng">
              <a:solidFill>
                <a:srgbClr val="2A536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5580307" y="2843762"/>
              <a:ext cx="1959188" cy="2085029"/>
            </a:xfrm>
            <a:prstGeom prst="rect">
              <a:avLst/>
            </a:prstGeom>
            <a:solidFill>
              <a:schemeClr val="bg1"/>
            </a:solidFill>
            <a:ln w="38100" cmpd="sng">
              <a:solidFill>
                <a:srgbClr val="2A536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TextBox 15"/>
          <p:cNvSpPr txBox="1"/>
          <p:nvPr/>
        </p:nvSpPr>
        <p:spPr>
          <a:xfrm>
            <a:off x="2565460" y="1607690"/>
            <a:ext cx="5365871" cy="1323439"/>
          </a:xfrm>
          <a:prstGeom prst="rect">
            <a:avLst/>
          </a:prstGeom>
          <a:noFill/>
        </p:spPr>
        <p:txBody>
          <a:bodyPr wrap="square" rtlCol="0">
            <a:spAutoFit/>
          </a:bodyPr>
          <a:lstStyle/>
          <a:p>
            <a:r>
              <a:rPr lang="en-US" sz="2000" b="1" dirty="0" smtClean="0">
                <a:latin typeface="Source Sans Pro"/>
                <a:cs typeface="Source Sans Pro"/>
              </a:rPr>
              <a:t>Mechanism with which to </a:t>
            </a:r>
          </a:p>
          <a:p>
            <a:r>
              <a:rPr lang="en-US" sz="2000" b="1" dirty="0" smtClean="0">
                <a:solidFill>
                  <a:srgbClr val="2A536C"/>
                </a:solidFill>
                <a:latin typeface="Source Sans Pro"/>
                <a:cs typeface="Source Sans Pro"/>
              </a:rPr>
              <a:t>direct the energies </a:t>
            </a:r>
          </a:p>
          <a:p>
            <a:r>
              <a:rPr lang="en-US" sz="2000" b="1" dirty="0" smtClean="0">
                <a:latin typeface="Source Sans Pro"/>
                <a:cs typeface="Source Sans Pro"/>
              </a:rPr>
              <a:t>of national, provincial and particularly local government</a:t>
            </a:r>
            <a:endParaRPr lang="en-US" sz="2000" b="1" dirty="0">
              <a:latin typeface="Source Sans Pro"/>
              <a:cs typeface="Source Sans Pro"/>
            </a:endParaRPr>
          </a:p>
        </p:txBody>
      </p:sp>
      <p:sp>
        <p:nvSpPr>
          <p:cNvPr id="17" name="TextBox 16"/>
          <p:cNvSpPr txBox="1"/>
          <p:nvPr/>
        </p:nvSpPr>
        <p:spPr>
          <a:xfrm>
            <a:off x="2565460" y="3663733"/>
            <a:ext cx="5235572" cy="1015663"/>
          </a:xfrm>
          <a:prstGeom prst="rect">
            <a:avLst/>
          </a:prstGeom>
          <a:noFill/>
        </p:spPr>
        <p:txBody>
          <a:bodyPr wrap="square" rtlCol="0">
            <a:spAutoFit/>
          </a:bodyPr>
          <a:lstStyle/>
          <a:p>
            <a:r>
              <a:rPr lang="en-US" sz="2000" b="1" dirty="0" smtClean="0">
                <a:latin typeface="Source Sans Pro"/>
                <a:cs typeface="Source Sans Pro"/>
              </a:rPr>
              <a:t>Language with which to </a:t>
            </a:r>
          </a:p>
          <a:p>
            <a:r>
              <a:rPr lang="en-US" sz="2000" b="1" dirty="0" smtClean="0">
                <a:solidFill>
                  <a:srgbClr val="2A536C"/>
                </a:solidFill>
                <a:latin typeface="Source Sans Pro"/>
                <a:cs typeface="Source Sans Pro"/>
              </a:rPr>
              <a:t>frame and give weight</a:t>
            </a:r>
            <a:r>
              <a:rPr lang="en-US" sz="2000" b="1" dirty="0" smtClean="0">
                <a:latin typeface="Source Sans Pro"/>
                <a:cs typeface="Source Sans Pro"/>
              </a:rPr>
              <a:t> </a:t>
            </a:r>
          </a:p>
          <a:p>
            <a:r>
              <a:rPr lang="en-US" sz="2000" b="1" dirty="0" smtClean="0">
                <a:latin typeface="Source Sans Pro"/>
                <a:cs typeface="Source Sans Pro"/>
              </a:rPr>
              <a:t>to the struggles of the urban poor</a:t>
            </a:r>
            <a:endParaRPr lang="en-US" sz="2000" b="1" dirty="0">
              <a:latin typeface="Source Sans Pro"/>
              <a:cs typeface="Source Sans Pro"/>
            </a:endParaRPr>
          </a:p>
        </p:txBody>
      </p:sp>
      <p:cxnSp>
        <p:nvCxnSpPr>
          <p:cNvPr id="18" name="Straight Connector 17"/>
          <p:cNvCxnSpPr/>
          <p:nvPr/>
        </p:nvCxnSpPr>
        <p:spPr>
          <a:xfrm>
            <a:off x="2256436" y="1278228"/>
            <a:ext cx="0" cy="4373772"/>
          </a:xfrm>
          <a:prstGeom prst="line">
            <a:avLst/>
          </a:prstGeom>
          <a:ln>
            <a:solidFill>
              <a:schemeClr val="tx1"/>
            </a:solidFill>
            <a:prstDash val="lgDash"/>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2256437" y="3313734"/>
            <a:ext cx="6120603" cy="0"/>
          </a:xfrm>
          <a:prstGeom prst="line">
            <a:avLst/>
          </a:prstGeom>
          <a:ln>
            <a:solidFill>
              <a:schemeClr val="tx1"/>
            </a:solidFill>
            <a:prstDash val="lgDash"/>
          </a:ln>
          <a:effectLst/>
        </p:spPr>
        <p:style>
          <a:lnRef idx="2">
            <a:schemeClr val="accent1"/>
          </a:lnRef>
          <a:fillRef idx="0">
            <a:schemeClr val="accent1"/>
          </a:fillRef>
          <a:effectRef idx="1">
            <a:schemeClr val="accent1"/>
          </a:effectRef>
          <a:fontRef idx="minor">
            <a:schemeClr val="tx1"/>
          </a:fontRef>
        </p:style>
      </p:cxnSp>
      <p:sp>
        <p:nvSpPr>
          <p:cNvPr id="23" name="Title 1"/>
          <p:cNvSpPr txBox="1">
            <a:spLocks/>
          </p:cNvSpPr>
          <p:nvPr/>
        </p:nvSpPr>
        <p:spPr>
          <a:xfrm>
            <a:off x="162144" y="40530"/>
            <a:ext cx="7376136" cy="89959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smtClean="0">
                <a:solidFill>
                  <a:srgbClr val="800000"/>
                </a:solidFill>
                <a:latin typeface="Source Sans Pro Black"/>
                <a:cs typeface="Source Sans Pro Black"/>
              </a:rPr>
              <a:t>In the South African context</a:t>
            </a:r>
            <a:endParaRPr lang="en-ZA" sz="3200" b="1" dirty="0">
              <a:solidFill>
                <a:srgbClr val="800000"/>
              </a:solidFill>
              <a:latin typeface="Source Sans Pro Black"/>
              <a:cs typeface="Source Sans Pro Black"/>
            </a:endParaRPr>
          </a:p>
        </p:txBody>
      </p:sp>
    </p:spTree>
    <p:extLst>
      <p:ext uri="{BB962C8B-B14F-4D97-AF65-F5344CB8AC3E}">
        <p14:creationId xmlns:p14="http://schemas.microsoft.com/office/powerpoint/2010/main" val="9508368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pic>
        <p:nvPicPr>
          <p:cNvPr id="4" name="Content Placeholder 5" descr="RttC.jpg"/>
          <p:cNvPicPr>
            <a:picLocks noChangeAspect="1"/>
          </p:cNvPicPr>
          <p:nvPr/>
        </p:nvPicPr>
        <p:blipFill rotWithShape="1">
          <a:blip r:embed="rId2">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5"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cxnSp>
        <p:nvCxnSpPr>
          <p:cNvPr id="8" name="Straight Connector 7"/>
          <p:cNvCxnSpPr/>
          <p:nvPr/>
        </p:nvCxnSpPr>
        <p:spPr>
          <a:xfrm>
            <a:off x="4418276" y="1359288"/>
            <a:ext cx="13480" cy="4382450"/>
          </a:xfrm>
          <a:prstGeom prst="line">
            <a:avLst/>
          </a:prstGeom>
          <a:ln>
            <a:solidFill>
              <a:schemeClr val="tx1"/>
            </a:solidFill>
            <a:prstDash val="lgDash"/>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81072" y="1159233"/>
            <a:ext cx="4296699" cy="400110"/>
          </a:xfrm>
          <a:prstGeom prst="rect">
            <a:avLst/>
          </a:prstGeom>
          <a:noFill/>
        </p:spPr>
        <p:txBody>
          <a:bodyPr wrap="square" rtlCol="0">
            <a:spAutoFit/>
          </a:bodyPr>
          <a:lstStyle/>
          <a:p>
            <a:pPr algn="ctr"/>
            <a:r>
              <a:rPr lang="en-US" sz="2000" b="1" dirty="0" smtClean="0">
                <a:solidFill>
                  <a:srgbClr val="2A536C"/>
                </a:solidFill>
                <a:latin typeface="Source Sans Pro"/>
                <a:cs typeface="Source Sans Pro"/>
              </a:rPr>
              <a:t>RELEVANT POLICY AND LEGISLATION </a:t>
            </a:r>
            <a:endParaRPr lang="en-US" sz="2000" b="1" dirty="0">
              <a:solidFill>
                <a:srgbClr val="2A536C"/>
              </a:solidFill>
              <a:latin typeface="Source Sans Pro"/>
              <a:cs typeface="Source Sans Pro"/>
            </a:endParaRPr>
          </a:p>
        </p:txBody>
      </p:sp>
      <p:sp>
        <p:nvSpPr>
          <p:cNvPr id="10" name="TextBox 9"/>
          <p:cNvSpPr txBox="1"/>
          <p:nvPr/>
        </p:nvSpPr>
        <p:spPr>
          <a:xfrm>
            <a:off x="4526371" y="1145723"/>
            <a:ext cx="4621010" cy="400110"/>
          </a:xfrm>
          <a:prstGeom prst="rect">
            <a:avLst/>
          </a:prstGeom>
          <a:noFill/>
        </p:spPr>
        <p:txBody>
          <a:bodyPr wrap="square" rtlCol="0">
            <a:spAutoFit/>
          </a:bodyPr>
          <a:lstStyle/>
          <a:p>
            <a:pPr algn="ctr"/>
            <a:r>
              <a:rPr lang="en-US" sz="2000" b="1" dirty="0" smtClean="0">
                <a:solidFill>
                  <a:srgbClr val="2A536C"/>
                </a:solidFill>
                <a:latin typeface="Source Sans Pro"/>
                <a:cs typeface="Source Sans Pro"/>
              </a:rPr>
              <a:t>ARTICULATIONS WITH WORLD CHARTER</a:t>
            </a:r>
            <a:endParaRPr lang="en-US" sz="2000" b="1" dirty="0">
              <a:solidFill>
                <a:srgbClr val="2A536C"/>
              </a:solidFill>
              <a:latin typeface="Source Sans Pro"/>
              <a:cs typeface="Source Sans Pro"/>
            </a:endParaRPr>
          </a:p>
        </p:txBody>
      </p:sp>
      <p:sp>
        <p:nvSpPr>
          <p:cNvPr id="14" name="TextBox 13"/>
          <p:cNvSpPr txBox="1"/>
          <p:nvPr/>
        </p:nvSpPr>
        <p:spPr>
          <a:xfrm>
            <a:off x="0" y="1941264"/>
            <a:ext cx="4202119" cy="707886"/>
          </a:xfrm>
          <a:prstGeom prst="rect">
            <a:avLst/>
          </a:prstGeom>
          <a:noFill/>
        </p:spPr>
        <p:txBody>
          <a:bodyPr wrap="square" rtlCol="0">
            <a:spAutoFit/>
          </a:bodyPr>
          <a:lstStyle/>
          <a:p>
            <a:pPr algn="r"/>
            <a:r>
              <a:rPr lang="en-US" sz="2000" b="1" dirty="0" smtClean="0"/>
              <a:t>The Constitution of South Africa </a:t>
            </a:r>
            <a:r>
              <a:rPr lang="en-US" sz="2000" dirty="0" smtClean="0"/>
              <a:t>(1997)</a:t>
            </a:r>
          </a:p>
        </p:txBody>
      </p:sp>
      <p:sp>
        <p:nvSpPr>
          <p:cNvPr id="15" name="TextBox 14"/>
          <p:cNvSpPr txBox="1"/>
          <p:nvPr/>
        </p:nvSpPr>
        <p:spPr>
          <a:xfrm>
            <a:off x="0" y="2932209"/>
            <a:ext cx="4202119" cy="400110"/>
          </a:xfrm>
          <a:prstGeom prst="rect">
            <a:avLst/>
          </a:prstGeom>
          <a:noFill/>
        </p:spPr>
        <p:txBody>
          <a:bodyPr wrap="square" rtlCol="0">
            <a:spAutoFit/>
          </a:bodyPr>
          <a:lstStyle/>
          <a:p>
            <a:pPr algn="r"/>
            <a:r>
              <a:rPr lang="en-US" sz="2000" b="1" dirty="0" smtClean="0"/>
              <a:t>The National Housing Code </a:t>
            </a:r>
            <a:r>
              <a:rPr lang="en-US" sz="2000" dirty="0" smtClean="0"/>
              <a:t>(2009)</a:t>
            </a:r>
            <a:endParaRPr lang="en-US" dirty="0"/>
          </a:p>
        </p:txBody>
      </p:sp>
      <p:sp>
        <p:nvSpPr>
          <p:cNvPr id="16" name="TextBox 15"/>
          <p:cNvSpPr txBox="1"/>
          <p:nvPr/>
        </p:nvSpPr>
        <p:spPr>
          <a:xfrm>
            <a:off x="4580445" y="1888443"/>
            <a:ext cx="4553587" cy="400110"/>
          </a:xfrm>
          <a:prstGeom prst="rect">
            <a:avLst/>
          </a:prstGeom>
          <a:noFill/>
        </p:spPr>
        <p:txBody>
          <a:bodyPr wrap="square" rtlCol="0">
            <a:spAutoFit/>
          </a:bodyPr>
          <a:lstStyle/>
          <a:p>
            <a:r>
              <a:rPr lang="en-US" sz="2000" dirty="0" smtClean="0"/>
              <a:t>Guards against all forms of discrimination</a:t>
            </a:r>
            <a:endParaRPr lang="en-US" dirty="0"/>
          </a:p>
        </p:txBody>
      </p:sp>
      <p:sp>
        <p:nvSpPr>
          <p:cNvPr id="17" name="TextBox 16"/>
          <p:cNvSpPr txBox="1"/>
          <p:nvPr/>
        </p:nvSpPr>
        <p:spPr>
          <a:xfrm>
            <a:off x="4580445" y="2449095"/>
            <a:ext cx="4337235" cy="1015663"/>
          </a:xfrm>
          <a:prstGeom prst="rect">
            <a:avLst/>
          </a:prstGeom>
          <a:noFill/>
        </p:spPr>
        <p:txBody>
          <a:bodyPr wrap="square" rtlCol="0">
            <a:spAutoFit/>
          </a:bodyPr>
          <a:lstStyle/>
          <a:p>
            <a:r>
              <a:rPr lang="en-US" sz="2000" dirty="0" smtClean="0"/>
              <a:t>Makes provision for socio-economic rights such as the right to housing, water and social security </a:t>
            </a:r>
            <a:endParaRPr lang="en-US" dirty="0"/>
          </a:p>
        </p:txBody>
      </p:sp>
      <p:sp>
        <p:nvSpPr>
          <p:cNvPr id="18" name="TextBox 17"/>
          <p:cNvSpPr txBox="1"/>
          <p:nvPr/>
        </p:nvSpPr>
        <p:spPr>
          <a:xfrm>
            <a:off x="4580445" y="3559553"/>
            <a:ext cx="4337235" cy="707886"/>
          </a:xfrm>
          <a:prstGeom prst="rect">
            <a:avLst/>
          </a:prstGeom>
          <a:noFill/>
        </p:spPr>
        <p:txBody>
          <a:bodyPr wrap="square" rtlCol="0">
            <a:spAutoFit/>
          </a:bodyPr>
          <a:lstStyle/>
          <a:p>
            <a:r>
              <a:rPr lang="en-US" sz="2000" dirty="0" smtClean="0"/>
              <a:t>Encourages the use of public land for social development </a:t>
            </a:r>
            <a:endParaRPr lang="en-US" dirty="0"/>
          </a:p>
        </p:txBody>
      </p:sp>
      <p:sp>
        <p:nvSpPr>
          <p:cNvPr id="19" name="TextBox 18"/>
          <p:cNvSpPr txBox="1"/>
          <p:nvPr/>
        </p:nvSpPr>
        <p:spPr>
          <a:xfrm>
            <a:off x="108066" y="3552561"/>
            <a:ext cx="4094053" cy="400110"/>
          </a:xfrm>
          <a:prstGeom prst="rect">
            <a:avLst/>
          </a:prstGeom>
          <a:noFill/>
        </p:spPr>
        <p:txBody>
          <a:bodyPr wrap="square" rtlCol="0">
            <a:spAutoFit/>
          </a:bodyPr>
          <a:lstStyle/>
          <a:p>
            <a:pPr algn="r"/>
            <a:r>
              <a:rPr lang="en-US" sz="2000" b="1" dirty="0" smtClean="0"/>
              <a:t>Outcome 8 </a:t>
            </a:r>
            <a:r>
              <a:rPr lang="en-US" sz="2000" dirty="0" smtClean="0"/>
              <a:t>(2010)</a:t>
            </a:r>
            <a:endParaRPr lang="en-US" dirty="0"/>
          </a:p>
        </p:txBody>
      </p:sp>
      <p:sp>
        <p:nvSpPr>
          <p:cNvPr id="20" name="TextBox 19"/>
          <p:cNvSpPr txBox="1"/>
          <p:nvPr/>
        </p:nvSpPr>
        <p:spPr>
          <a:xfrm>
            <a:off x="0" y="4168472"/>
            <a:ext cx="4202119" cy="707886"/>
          </a:xfrm>
          <a:prstGeom prst="rect">
            <a:avLst/>
          </a:prstGeom>
          <a:noFill/>
        </p:spPr>
        <p:txBody>
          <a:bodyPr wrap="square" rtlCol="0">
            <a:spAutoFit/>
          </a:bodyPr>
          <a:lstStyle/>
          <a:p>
            <a:pPr algn="r"/>
            <a:r>
              <a:rPr lang="en-US" sz="2000" b="1" dirty="0" smtClean="0"/>
              <a:t>National Development Plan: Vision for 2030 </a:t>
            </a:r>
            <a:r>
              <a:rPr lang="en-US" sz="2000" dirty="0" smtClean="0"/>
              <a:t>(2011)</a:t>
            </a:r>
            <a:endParaRPr lang="en-US" dirty="0"/>
          </a:p>
        </p:txBody>
      </p:sp>
      <p:sp>
        <p:nvSpPr>
          <p:cNvPr id="26" name="TextBox 25"/>
          <p:cNvSpPr txBox="1"/>
          <p:nvPr/>
        </p:nvSpPr>
        <p:spPr>
          <a:xfrm>
            <a:off x="4580445" y="4369435"/>
            <a:ext cx="4337235" cy="707886"/>
          </a:xfrm>
          <a:prstGeom prst="rect">
            <a:avLst/>
          </a:prstGeom>
          <a:noFill/>
        </p:spPr>
        <p:txBody>
          <a:bodyPr wrap="square" rtlCol="0">
            <a:spAutoFit/>
          </a:bodyPr>
          <a:lstStyle/>
          <a:p>
            <a:r>
              <a:rPr lang="en-US" sz="2000" dirty="0" smtClean="0"/>
              <a:t>Propagates participation, collaboration and partnership</a:t>
            </a:r>
            <a:endParaRPr lang="en-US" dirty="0"/>
          </a:p>
        </p:txBody>
      </p:sp>
      <p:sp>
        <p:nvSpPr>
          <p:cNvPr id="30" name="Title 1"/>
          <p:cNvSpPr txBox="1">
            <a:spLocks/>
          </p:cNvSpPr>
          <p:nvPr/>
        </p:nvSpPr>
        <p:spPr>
          <a:xfrm>
            <a:off x="162144" y="40530"/>
            <a:ext cx="7376136" cy="89959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smtClean="0">
                <a:solidFill>
                  <a:srgbClr val="800000"/>
                </a:solidFill>
                <a:latin typeface="Source Sans Pro Black"/>
                <a:cs typeface="Source Sans Pro Black"/>
              </a:rPr>
              <a:t>Existing debates </a:t>
            </a:r>
            <a:endParaRPr lang="en-ZA" sz="3200" b="1" dirty="0">
              <a:solidFill>
                <a:srgbClr val="800000"/>
              </a:solidFill>
              <a:latin typeface="Source Sans Pro Black"/>
              <a:cs typeface="Source Sans Pro Black"/>
            </a:endParaRPr>
          </a:p>
        </p:txBody>
      </p:sp>
    </p:spTree>
    <p:extLst>
      <p:ext uri="{BB962C8B-B14F-4D97-AF65-F5344CB8AC3E}">
        <p14:creationId xmlns:p14="http://schemas.microsoft.com/office/powerpoint/2010/main" val="22016563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0000"/>
          </a:schemeClr>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162144" y="40530"/>
            <a:ext cx="7376136" cy="89959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ZA" sz="3200" b="1" dirty="0" smtClean="0">
                <a:solidFill>
                  <a:srgbClr val="800000"/>
                </a:solidFill>
                <a:latin typeface="Source Sans Pro Black"/>
                <a:cs typeface="Source Sans Pro Black"/>
              </a:rPr>
              <a:t>Existing debates </a:t>
            </a:r>
            <a:endParaRPr lang="en-ZA" sz="3200" b="1" dirty="0">
              <a:solidFill>
                <a:srgbClr val="800000"/>
              </a:solidFill>
              <a:latin typeface="Source Sans Pro Black"/>
              <a:cs typeface="Source Sans Pro Black"/>
            </a:endParaRPr>
          </a:p>
        </p:txBody>
      </p:sp>
      <p:sp>
        <p:nvSpPr>
          <p:cNvPr id="14" name="TextBox 13"/>
          <p:cNvSpPr txBox="1"/>
          <p:nvPr/>
        </p:nvSpPr>
        <p:spPr>
          <a:xfrm>
            <a:off x="0" y="1941264"/>
            <a:ext cx="4202119" cy="707886"/>
          </a:xfrm>
          <a:prstGeom prst="rect">
            <a:avLst/>
          </a:prstGeom>
          <a:noFill/>
        </p:spPr>
        <p:txBody>
          <a:bodyPr wrap="square" rtlCol="0">
            <a:spAutoFit/>
          </a:bodyPr>
          <a:lstStyle/>
          <a:p>
            <a:pPr algn="r"/>
            <a:r>
              <a:rPr lang="en-US" sz="2000" b="1" dirty="0" smtClean="0"/>
              <a:t>The Constitution of South Africa </a:t>
            </a:r>
            <a:r>
              <a:rPr lang="en-US" sz="2000" dirty="0" smtClean="0"/>
              <a:t>(1997)</a:t>
            </a:r>
          </a:p>
        </p:txBody>
      </p:sp>
      <p:sp>
        <p:nvSpPr>
          <p:cNvPr id="15" name="TextBox 14"/>
          <p:cNvSpPr txBox="1"/>
          <p:nvPr/>
        </p:nvSpPr>
        <p:spPr>
          <a:xfrm>
            <a:off x="0" y="2932209"/>
            <a:ext cx="4202119" cy="400110"/>
          </a:xfrm>
          <a:prstGeom prst="rect">
            <a:avLst/>
          </a:prstGeom>
          <a:noFill/>
        </p:spPr>
        <p:txBody>
          <a:bodyPr wrap="square" rtlCol="0">
            <a:spAutoFit/>
          </a:bodyPr>
          <a:lstStyle/>
          <a:p>
            <a:pPr algn="r"/>
            <a:r>
              <a:rPr lang="en-US" sz="2000" b="1" dirty="0" smtClean="0"/>
              <a:t>The National Housing Code </a:t>
            </a:r>
            <a:r>
              <a:rPr lang="en-US" sz="2000" dirty="0" smtClean="0"/>
              <a:t>(2009)</a:t>
            </a:r>
            <a:endParaRPr lang="en-US" dirty="0"/>
          </a:p>
        </p:txBody>
      </p:sp>
      <p:sp>
        <p:nvSpPr>
          <p:cNvPr id="16" name="TextBox 15"/>
          <p:cNvSpPr txBox="1"/>
          <p:nvPr/>
        </p:nvSpPr>
        <p:spPr>
          <a:xfrm>
            <a:off x="4580445" y="1888443"/>
            <a:ext cx="4553587" cy="1015663"/>
          </a:xfrm>
          <a:prstGeom prst="rect">
            <a:avLst/>
          </a:prstGeom>
          <a:noFill/>
        </p:spPr>
        <p:txBody>
          <a:bodyPr wrap="square" rtlCol="0">
            <a:spAutoFit/>
          </a:bodyPr>
          <a:lstStyle/>
          <a:p>
            <a:r>
              <a:rPr lang="en-US" sz="2000" dirty="0" smtClean="0"/>
              <a:t>Grounded in individual property rights and responsibilities, does not formally </a:t>
            </a:r>
            <a:r>
              <a:rPr lang="en-US" sz="2000" dirty="0" err="1" smtClean="0"/>
              <a:t>recognise</a:t>
            </a:r>
            <a:r>
              <a:rPr lang="en-US" sz="2000" dirty="0" smtClean="0"/>
              <a:t> the social function of land</a:t>
            </a:r>
            <a:endParaRPr lang="en-US" dirty="0"/>
          </a:p>
        </p:txBody>
      </p:sp>
      <p:sp>
        <p:nvSpPr>
          <p:cNvPr id="18" name="TextBox 17"/>
          <p:cNvSpPr txBox="1"/>
          <p:nvPr/>
        </p:nvSpPr>
        <p:spPr>
          <a:xfrm>
            <a:off x="4580445" y="3152451"/>
            <a:ext cx="4337235" cy="400110"/>
          </a:xfrm>
          <a:prstGeom prst="rect">
            <a:avLst/>
          </a:prstGeom>
          <a:noFill/>
        </p:spPr>
        <p:txBody>
          <a:bodyPr wrap="square" rtlCol="0">
            <a:spAutoFit/>
          </a:bodyPr>
          <a:lstStyle/>
          <a:p>
            <a:r>
              <a:rPr lang="en-US" sz="2000" dirty="0" smtClean="0"/>
              <a:t>Citizenship tied to national identity</a:t>
            </a:r>
            <a:endParaRPr lang="en-US" dirty="0"/>
          </a:p>
        </p:txBody>
      </p:sp>
      <p:sp>
        <p:nvSpPr>
          <p:cNvPr id="19" name="TextBox 18"/>
          <p:cNvSpPr txBox="1"/>
          <p:nvPr/>
        </p:nvSpPr>
        <p:spPr>
          <a:xfrm>
            <a:off x="108066" y="3552561"/>
            <a:ext cx="4094053" cy="400110"/>
          </a:xfrm>
          <a:prstGeom prst="rect">
            <a:avLst/>
          </a:prstGeom>
          <a:noFill/>
        </p:spPr>
        <p:txBody>
          <a:bodyPr wrap="square" rtlCol="0">
            <a:spAutoFit/>
          </a:bodyPr>
          <a:lstStyle/>
          <a:p>
            <a:pPr algn="r"/>
            <a:r>
              <a:rPr lang="en-US" sz="2000" b="1" dirty="0" smtClean="0"/>
              <a:t>Outcome 8 </a:t>
            </a:r>
            <a:r>
              <a:rPr lang="en-US" sz="2000" dirty="0" smtClean="0"/>
              <a:t>(2010)</a:t>
            </a:r>
            <a:endParaRPr lang="en-US" dirty="0"/>
          </a:p>
        </p:txBody>
      </p:sp>
      <p:sp>
        <p:nvSpPr>
          <p:cNvPr id="20" name="TextBox 19"/>
          <p:cNvSpPr txBox="1"/>
          <p:nvPr/>
        </p:nvSpPr>
        <p:spPr>
          <a:xfrm>
            <a:off x="0" y="4168472"/>
            <a:ext cx="4202119" cy="707886"/>
          </a:xfrm>
          <a:prstGeom prst="rect">
            <a:avLst/>
          </a:prstGeom>
          <a:noFill/>
        </p:spPr>
        <p:txBody>
          <a:bodyPr wrap="square" rtlCol="0">
            <a:spAutoFit/>
          </a:bodyPr>
          <a:lstStyle/>
          <a:p>
            <a:pPr algn="r"/>
            <a:r>
              <a:rPr lang="en-US" sz="2000" b="1" dirty="0" smtClean="0"/>
              <a:t>National Development Plan: Vision for 2030 </a:t>
            </a:r>
            <a:r>
              <a:rPr lang="en-US" sz="2000" dirty="0" smtClean="0"/>
              <a:t>(2011)</a:t>
            </a:r>
            <a:endParaRPr lang="en-US" dirty="0"/>
          </a:p>
        </p:txBody>
      </p:sp>
      <p:sp>
        <p:nvSpPr>
          <p:cNvPr id="26" name="TextBox 25"/>
          <p:cNvSpPr txBox="1"/>
          <p:nvPr/>
        </p:nvSpPr>
        <p:spPr>
          <a:xfrm>
            <a:off x="4580445" y="3814529"/>
            <a:ext cx="4337235" cy="707886"/>
          </a:xfrm>
          <a:prstGeom prst="rect">
            <a:avLst/>
          </a:prstGeom>
          <a:noFill/>
        </p:spPr>
        <p:txBody>
          <a:bodyPr wrap="square" rtlCol="0">
            <a:spAutoFit/>
          </a:bodyPr>
          <a:lstStyle/>
          <a:p>
            <a:r>
              <a:rPr lang="en-US" sz="2000" dirty="0" smtClean="0"/>
              <a:t>Right to work not yet promulgated in policy and legislation </a:t>
            </a:r>
            <a:endParaRPr lang="en-US" dirty="0"/>
          </a:p>
        </p:txBody>
      </p:sp>
      <p:sp>
        <p:nvSpPr>
          <p:cNvPr id="21" name="TextBox 20"/>
          <p:cNvSpPr txBox="1"/>
          <p:nvPr/>
        </p:nvSpPr>
        <p:spPr>
          <a:xfrm>
            <a:off x="4580445" y="4676303"/>
            <a:ext cx="4337235" cy="400110"/>
          </a:xfrm>
          <a:prstGeom prst="rect">
            <a:avLst/>
          </a:prstGeom>
          <a:noFill/>
        </p:spPr>
        <p:txBody>
          <a:bodyPr wrap="square" rtlCol="0">
            <a:spAutoFit/>
          </a:bodyPr>
          <a:lstStyle/>
          <a:p>
            <a:r>
              <a:rPr lang="en-US" sz="2000" dirty="0" smtClean="0"/>
              <a:t>Ambiguity about the urban </a:t>
            </a:r>
            <a:endParaRPr lang="en-US" dirty="0"/>
          </a:p>
        </p:txBody>
      </p:sp>
      <p:pic>
        <p:nvPicPr>
          <p:cNvPr id="22" name="Content Placeholder 5" descr="RttC.jpg"/>
          <p:cNvPicPr>
            <a:picLocks noChangeAspect="1"/>
          </p:cNvPicPr>
          <p:nvPr/>
        </p:nvPicPr>
        <p:blipFill rotWithShape="1">
          <a:blip r:embed="rId2">
            <a:extLst>
              <a:ext uri="{28A0092B-C50C-407E-A947-70E740481C1C}">
                <a14:useLocalDpi xmlns:a14="http://schemas.microsoft.com/office/drawing/2010/main" val="0"/>
              </a:ext>
            </a:extLst>
          </a:blip>
          <a:srcRect t="37656" r="932" b="45249"/>
          <a:stretch/>
        </p:blipFill>
        <p:spPr>
          <a:xfrm>
            <a:off x="0" y="5986672"/>
            <a:ext cx="9158766" cy="886096"/>
          </a:xfrm>
          <a:prstGeom prst="rect">
            <a:avLst/>
          </a:prstGeom>
        </p:spPr>
      </p:pic>
      <p:pic>
        <p:nvPicPr>
          <p:cNvPr id="23" name="Picture 2" descr="C:\Users\Tristan Gorgens\Documents\Isandla\Isandla Docs\Website\50353_87307228594_6099936_n.jpg"/>
          <p:cNvPicPr>
            <a:picLocks noChangeAspect="1" noChangeArrowheads="1"/>
          </p:cNvPicPr>
          <p:nvPr/>
        </p:nvPicPr>
        <p:blipFill>
          <a:blip r:embed="rId3" cstate="print">
            <a:alphaModFix/>
          </a:blip>
          <a:srcRect/>
          <a:stretch>
            <a:fillRect/>
          </a:stretch>
        </p:blipFill>
        <p:spPr bwMode="auto">
          <a:xfrm>
            <a:off x="7397891" y="5974263"/>
            <a:ext cx="1276741" cy="883737"/>
          </a:xfrm>
          <a:prstGeom prst="rect">
            <a:avLst/>
          </a:prstGeom>
          <a:noFill/>
        </p:spPr>
      </p:pic>
      <p:sp>
        <p:nvSpPr>
          <p:cNvPr id="17" name="TextBox 16"/>
          <p:cNvSpPr txBox="1"/>
          <p:nvPr/>
        </p:nvSpPr>
        <p:spPr>
          <a:xfrm>
            <a:off x="81072" y="1159233"/>
            <a:ext cx="4296699" cy="400110"/>
          </a:xfrm>
          <a:prstGeom prst="rect">
            <a:avLst/>
          </a:prstGeom>
          <a:noFill/>
        </p:spPr>
        <p:txBody>
          <a:bodyPr wrap="square" rtlCol="0">
            <a:spAutoFit/>
          </a:bodyPr>
          <a:lstStyle/>
          <a:p>
            <a:pPr algn="ctr"/>
            <a:r>
              <a:rPr lang="en-US" sz="2000" b="1" dirty="0" smtClean="0">
                <a:solidFill>
                  <a:srgbClr val="2A536C"/>
                </a:solidFill>
                <a:latin typeface="Source Sans Pro"/>
                <a:cs typeface="Source Sans Pro"/>
              </a:rPr>
              <a:t>RELEVANT POLICY AND LEGISLATION </a:t>
            </a:r>
            <a:endParaRPr lang="en-US" sz="2000" b="1" dirty="0">
              <a:solidFill>
                <a:srgbClr val="2A536C"/>
              </a:solidFill>
              <a:latin typeface="Source Sans Pro"/>
              <a:cs typeface="Source Sans Pro"/>
            </a:endParaRPr>
          </a:p>
        </p:txBody>
      </p:sp>
      <p:sp>
        <p:nvSpPr>
          <p:cNvPr id="24" name="TextBox 23"/>
          <p:cNvSpPr txBox="1"/>
          <p:nvPr/>
        </p:nvSpPr>
        <p:spPr>
          <a:xfrm>
            <a:off x="4485835" y="1145723"/>
            <a:ext cx="4621010" cy="400110"/>
          </a:xfrm>
          <a:prstGeom prst="rect">
            <a:avLst/>
          </a:prstGeom>
          <a:noFill/>
        </p:spPr>
        <p:txBody>
          <a:bodyPr wrap="square" rtlCol="0">
            <a:spAutoFit/>
          </a:bodyPr>
          <a:lstStyle/>
          <a:p>
            <a:pPr algn="ctr"/>
            <a:r>
              <a:rPr lang="en-US" sz="2000" b="1" dirty="0" smtClean="0">
                <a:solidFill>
                  <a:srgbClr val="2A536C"/>
                </a:solidFill>
                <a:latin typeface="Source Sans Pro"/>
                <a:cs typeface="Source Sans Pro"/>
              </a:rPr>
              <a:t>DIVERGENCE FROM WORLD CHARTER</a:t>
            </a:r>
            <a:endParaRPr lang="en-US" sz="2000" b="1" dirty="0">
              <a:solidFill>
                <a:srgbClr val="2A536C"/>
              </a:solidFill>
              <a:latin typeface="Source Sans Pro"/>
              <a:cs typeface="Source Sans Pro"/>
            </a:endParaRPr>
          </a:p>
        </p:txBody>
      </p:sp>
      <p:cxnSp>
        <p:nvCxnSpPr>
          <p:cNvPr id="25" name="Straight Connector 24"/>
          <p:cNvCxnSpPr/>
          <p:nvPr/>
        </p:nvCxnSpPr>
        <p:spPr>
          <a:xfrm>
            <a:off x="4418276" y="1359288"/>
            <a:ext cx="13480" cy="4382450"/>
          </a:xfrm>
          <a:prstGeom prst="line">
            <a:avLst/>
          </a:prstGeom>
          <a:ln>
            <a:solidFill>
              <a:schemeClr val="tx1"/>
            </a:solidFill>
            <a:prstDash val="lg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579589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Right to the C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Right to the City.thmx</Template>
  <TotalTime>6156</TotalTime>
  <Words>1114</Words>
  <Application>Microsoft Macintosh PowerPoint</Application>
  <PresentationFormat>On-screen Show (4:3)</PresentationFormat>
  <Paragraphs>176</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Right to the City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Adone Kitching</dc:creator>
  <cp:lastModifiedBy>Adone Kitching</cp:lastModifiedBy>
  <cp:revision>71</cp:revision>
  <dcterms:created xsi:type="dcterms:W3CDTF">2014-11-06T09:39:51Z</dcterms:created>
  <dcterms:modified xsi:type="dcterms:W3CDTF">2014-11-12T16:20:35Z</dcterms:modified>
</cp:coreProperties>
</file>