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72" r:id="rId3"/>
    <p:sldId id="273" r:id="rId4"/>
    <p:sldId id="274" r:id="rId5"/>
    <p:sldId id="276" r:id="rId6"/>
    <p:sldId id="277" r:id="rId7"/>
    <p:sldId id="290" r:id="rId8"/>
    <p:sldId id="293" r:id="rId9"/>
    <p:sldId id="278" r:id="rId10"/>
    <p:sldId id="279" r:id="rId11"/>
    <p:sldId id="280" r:id="rId12"/>
    <p:sldId id="284" r:id="rId13"/>
    <p:sldId id="285" r:id="rId14"/>
    <p:sldId id="286" r:id="rId15"/>
    <p:sldId id="287" r:id="rId16"/>
    <p:sldId id="288" r:id="rId17"/>
    <p:sldId id="291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80351"/>
            <a:ext cx="3574257" cy="87764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980352"/>
            <a:ext cx="9146380" cy="87764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D8946E-4FB8-F044-8843-533FFEDD0710}" type="datetimeFigureOut">
              <a:rPr lang="en-US" smtClean="0"/>
              <a:t>11/12/14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A54C72B-148D-0E42-A838-4268C52520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cobuild-afric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‘Cities </a:t>
            </a:r>
            <a:r>
              <a:rPr lang="en-US" b="1" dirty="0">
                <a:solidFill>
                  <a:srgbClr val="FF0000"/>
                </a:solidFill>
              </a:rPr>
              <a:t>without </a:t>
            </a:r>
            <a:r>
              <a:rPr lang="en-US" b="1" dirty="0" smtClean="0">
                <a:solidFill>
                  <a:srgbClr val="FF0000"/>
                </a:solidFill>
              </a:rPr>
              <a:t>Citizens’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>Kenya’s </a:t>
            </a:r>
            <a:r>
              <a:rPr lang="en-US" sz="1800" b="1" dirty="0"/>
              <a:t>Contradictory Negotiations towards the Right to the </a:t>
            </a:r>
            <a:r>
              <a:rPr lang="en-US" sz="1800" b="1" dirty="0" smtClean="0"/>
              <a:t>City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Prof.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alfred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omenya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b.arch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m.arch</a:t>
            </a:r>
            <a:r>
              <a:rPr lang="en-US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pHd</a:t>
            </a:r>
            <a:endParaRPr lang="en-US" sz="20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Sao </a:t>
            </a:r>
            <a:r>
              <a:rPr lang="en-US" dirty="0" err="1" smtClean="0"/>
              <a:t>paulo</a:t>
            </a:r>
            <a:r>
              <a:rPr lang="en-US" dirty="0" smtClean="0"/>
              <a:t> 12</a:t>
            </a:r>
            <a:r>
              <a:rPr lang="en-US" baseline="30000" dirty="0" smtClean="0"/>
              <a:t>TH</a:t>
            </a:r>
            <a:r>
              <a:rPr lang="en-US" dirty="0" smtClean="0"/>
              <a:t> NOVEMBER 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52380" y="534053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andara"/>
                <a:cs typeface="Candara"/>
                <a:hlinkClick r:id="rId2"/>
              </a:rPr>
              <a:t>www.ecobuild-africa.com</a:t>
            </a:r>
            <a:endParaRPr lang="en-US" sz="2400" b="1" dirty="0" smtClean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1849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/>
                <a:cs typeface="Candara"/>
              </a:rPr>
              <a:t>4. </a:t>
            </a:r>
            <a:r>
              <a:rPr lang="en-US" dirty="0" err="1">
                <a:latin typeface="Candara"/>
                <a:cs typeface="Candara"/>
              </a:rPr>
              <a:t>Kibera</a:t>
            </a:r>
            <a:r>
              <a:rPr lang="en-US" dirty="0">
                <a:latin typeface="Candara"/>
                <a:cs typeface="Candara"/>
              </a:rPr>
              <a:t> residents - From Squatters on State Land to Right Holders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51" b="1351"/>
          <a:stretch>
            <a:fillRect/>
          </a:stretch>
        </p:blipFill>
        <p:spPr>
          <a:xfrm>
            <a:off x="822960" y="1886703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188570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4. </a:t>
            </a:r>
            <a:r>
              <a:rPr lang="en-US" sz="2400" dirty="0" err="1">
                <a:latin typeface="Candara"/>
                <a:cs typeface="Candara"/>
              </a:rPr>
              <a:t>Kibera</a:t>
            </a:r>
            <a:r>
              <a:rPr lang="en-US" sz="2400" dirty="0">
                <a:latin typeface="Candara"/>
                <a:cs typeface="Candara"/>
              </a:rPr>
              <a:t> residents - From Squatters on State Land to Right Holders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953" r="5953"/>
          <a:stretch>
            <a:fillRect/>
          </a:stretch>
        </p:blipFill>
        <p:spPr>
          <a:xfrm>
            <a:off x="822960" y="1604522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388236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5. NEGOTIATION THROUGH Litigation - Forceful 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64" y="1100628"/>
            <a:ext cx="8506516" cy="4885635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600" b="0" dirty="0">
                <a:latin typeface="Candara"/>
                <a:cs typeface="Candara"/>
              </a:rPr>
              <a:t>A community of 1,122 residents in </a:t>
            </a:r>
            <a:r>
              <a:rPr lang="en-US" sz="2600" b="0" dirty="0" err="1">
                <a:latin typeface="Candara"/>
                <a:cs typeface="Candara"/>
              </a:rPr>
              <a:t>Garissa</a:t>
            </a:r>
            <a:r>
              <a:rPr lang="en-US" sz="2600" b="0" dirty="0">
                <a:latin typeface="Candara"/>
                <a:cs typeface="Candara"/>
              </a:rPr>
              <a:t> filed a case seeking to have the government prevented from evicting them from their </a:t>
            </a:r>
            <a:r>
              <a:rPr lang="en-US" sz="2600" b="0" dirty="0" smtClean="0">
                <a:latin typeface="Candara"/>
                <a:cs typeface="Candara"/>
              </a:rPr>
              <a:t>homes.</a:t>
            </a: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The </a:t>
            </a:r>
            <a:r>
              <a:rPr lang="en-US" sz="2600" b="0" dirty="0">
                <a:latin typeface="Candara"/>
                <a:cs typeface="Candara"/>
              </a:rPr>
              <a:t>residents had occupied the land since the </a:t>
            </a:r>
            <a:r>
              <a:rPr lang="en-US" sz="2600" b="0" dirty="0" smtClean="0">
                <a:latin typeface="Candara"/>
                <a:cs typeface="Candara"/>
              </a:rPr>
              <a:t>1940s</a:t>
            </a:r>
            <a:endParaRPr lang="en-US" sz="2600" b="0" dirty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600" b="0" dirty="0" smtClean="0">
                <a:solidFill>
                  <a:srgbClr val="FF0000"/>
                </a:solidFill>
                <a:latin typeface="Candara"/>
                <a:cs typeface="Candara"/>
              </a:rPr>
              <a:t>Forceful </a:t>
            </a: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evictions </a:t>
            </a:r>
            <a:r>
              <a:rPr lang="en-US" sz="2600" b="0" dirty="0" smtClean="0">
                <a:solidFill>
                  <a:srgbClr val="FF0000"/>
                </a:solidFill>
                <a:latin typeface="Candara"/>
                <a:cs typeface="Candara"/>
              </a:rPr>
              <a:t>declared unconstitutional</a:t>
            </a:r>
            <a:endParaRPr lang="en-US" sz="2600" b="0" dirty="0">
              <a:solidFill>
                <a:srgbClr val="FF0000"/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600" b="0" dirty="0">
                <a:latin typeface="Candara"/>
                <a:cs typeface="Candara"/>
              </a:rPr>
              <a:t>D</a:t>
            </a:r>
            <a:r>
              <a:rPr lang="en-US" sz="2600" b="0" dirty="0" smtClean="0">
                <a:latin typeface="Candara"/>
                <a:cs typeface="Candara"/>
              </a:rPr>
              <a:t>isplaced </a:t>
            </a:r>
            <a:r>
              <a:rPr lang="en-US" sz="2600" b="0" dirty="0">
                <a:latin typeface="Candara"/>
                <a:cs typeface="Candara"/>
              </a:rPr>
              <a:t>persons claimed and received damages in line with the constitution, in addition to an order for government to resettle them on account of violation of a whole lot of their socio-economic rights, and also destroying their homes without providing appropriate alternative accommodation as required by law</a:t>
            </a:r>
            <a:r>
              <a:rPr lang="en-US" sz="2600" b="0" dirty="0" smtClean="0">
                <a:latin typeface="Candara"/>
                <a:cs typeface="Candara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 </a:t>
            </a:r>
            <a:r>
              <a:rPr lang="en-US" sz="2600" b="0" dirty="0">
                <a:latin typeface="Candara"/>
                <a:cs typeface="Candara"/>
              </a:rPr>
              <a:t>The damages also extended to financial compensation for loss of livelihood. </a:t>
            </a:r>
          </a:p>
        </p:txBody>
      </p:sp>
    </p:spTree>
    <p:extLst>
      <p:ext uri="{BB962C8B-B14F-4D97-AF65-F5344CB8AC3E}">
        <p14:creationId xmlns:p14="http://schemas.microsoft.com/office/powerpoint/2010/main" val="302522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5. NEGOTIATION THROUGH Litigation - Forceful 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666" b="16666"/>
          <a:stretch>
            <a:fillRect/>
          </a:stretch>
        </p:blipFill>
        <p:spPr>
          <a:xfrm>
            <a:off x="681857" y="1806079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393396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5. NEGOTIATION THROUGH Litigation - Forceful 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256" b="14256"/>
          <a:stretch>
            <a:fillRect/>
          </a:stretch>
        </p:blipFill>
        <p:spPr>
          <a:xfrm>
            <a:off x="822960" y="1664990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108163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7" y="473929"/>
            <a:ext cx="8587145" cy="548640"/>
          </a:xfrm>
        </p:spPr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5. NEGOTIATION THROUGH Litigation - Forceful </a:t>
            </a:r>
            <a:r>
              <a:rPr lang="en-US" sz="2400" dirty="0">
                <a:latin typeface="Candara"/>
                <a:cs typeface="Candara"/>
              </a:rPr>
              <a:t>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7" y="1370592"/>
            <a:ext cx="8587145" cy="457536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x-none" sz="2400" b="0" dirty="0" smtClean="0">
                <a:latin typeface="Candara"/>
                <a:cs typeface="Candara"/>
              </a:rPr>
              <a:t>esidents </a:t>
            </a:r>
            <a:r>
              <a:rPr lang="x-none" sz="2400" b="0" dirty="0">
                <a:latin typeface="Candara"/>
                <a:cs typeface="Candara"/>
              </a:rPr>
              <a:t>claimed that there were </a:t>
            </a:r>
            <a:r>
              <a:rPr lang="x-none" sz="2400" b="0" dirty="0">
                <a:solidFill>
                  <a:srgbClr val="FF0000"/>
                </a:solidFill>
                <a:latin typeface="Candara"/>
                <a:cs typeface="Candara"/>
              </a:rPr>
              <a:t>violations of their rights through forcible, violent 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&amp;</a:t>
            </a:r>
            <a:r>
              <a:rPr lang="x-none" sz="2400" b="0" dirty="0" smtClean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x-none" sz="2400" b="0" dirty="0">
                <a:solidFill>
                  <a:srgbClr val="FF0000"/>
                </a:solidFill>
                <a:latin typeface="Candara"/>
                <a:cs typeface="Candara"/>
              </a:rPr>
              <a:t>brutal eviction by the demolition of homes without being accorded alternativeshelter</a:t>
            </a:r>
            <a:r>
              <a:rPr lang="x-none" sz="2400" b="0" dirty="0">
                <a:latin typeface="Candara"/>
                <a:cs typeface="Candara"/>
              </a:rPr>
              <a:t>. </a:t>
            </a:r>
            <a:endParaRPr lang="en-US" sz="2400" b="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Other violations:</a:t>
            </a:r>
            <a:endParaRPr lang="en-US" sz="2400" b="0" dirty="0">
              <a:latin typeface="Candara"/>
              <a:cs typeface="Candara"/>
            </a:endParaRPr>
          </a:p>
          <a:p>
            <a:pPr lvl="3">
              <a:buFont typeface="Courier New"/>
              <a:buChar char="o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x-none" sz="2400" b="0" dirty="0" smtClean="0">
                <a:latin typeface="Candara"/>
                <a:cs typeface="Candara"/>
              </a:rPr>
              <a:t>ights </a:t>
            </a:r>
            <a:r>
              <a:rPr lang="x-none" sz="2400" b="0" dirty="0">
                <a:latin typeface="Candara"/>
                <a:cs typeface="Candara"/>
              </a:rPr>
              <a:t>to accessible and adequate housing, reasonable standards of sanitation, health care services, freedom from hunger, clean and safe water in adequate quantities and education were </a:t>
            </a:r>
            <a:r>
              <a:rPr lang="x-none" sz="2400" b="0" dirty="0" smtClean="0">
                <a:latin typeface="Candara"/>
                <a:cs typeface="Candara"/>
              </a:rPr>
              <a:t>violated</a:t>
            </a:r>
            <a:r>
              <a:rPr lang="en-US" sz="2400" b="0" dirty="0" smtClean="0">
                <a:latin typeface="Candara"/>
                <a:cs typeface="Candara"/>
              </a:rPr>
              <a:t>;</a:t>
            </a:r>
            <a:r>
              <a:rPr lang="x-none" sz="2400" b="0" dirty="0" smtClean="0">
                <a:latin typeface="Candara"/>
                <a:cs typeface="Candara"/>
              </a:rPr>
              <a:t> </a:t>
            </a:r>
            <a:r>
              <a:rPr lang="x-none" sz="2400" b="0" dirty="0">
                <a:latin typeface="Candara"/>
                <a:cs typeface="Candara"/>
              </a:rPr>
              <a:t> </a:t>
            </a:r>
            <a:endParaRPr lang="en-US" sz="2400" b="0" dirty="0">
              <a:latin typeface="Candara"/>
              <a:cs typeface="Candara"/>
            </a:endParaRPr>
          </a:p>
          <a:p>
            <a:pPr lvl="3">
              <a:buFont typeface="Courier New"/>
              <a:buChar char="o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x-none" sz="2400" b="0" dirty="0" smtClean="0">
                <a:latin typeface="Candara"/>
                <a:cs typeface="Candara"/>
              </a:rPr>
              <a:t>ight </a:t>
            </a:r>
            <a:r>
              <a:rPr lang="x-none" sz="2400" b="0" dirty="0">
                <a:latin typeface="Candara"/>
                <a:cs typeface="Candara"/>
              </a:rPr>
              <a:t>to </a:t>
            </a:r>
            <a:r>
              <a:rPr lang="x-none" sz="2400" b="0" dirty="0" smtClean="0">
                <a:latin typeface="Candara"/>
                <a:cs typeface="Candara"/>
              </a:rPr>
              <a:t>life</a:t>
            </a:r>
            <a:r>
              <a:rPr lang="en-US" sz="2400" b="0" dirty="0" smtClean="0">
                <a:latin typeface="Candara"/>
                <a:cs typeface="Candara"/>
              </a:rPr>
              <a:t>;</a:t>
            </a:r>
            <a:endParaRPr lang="en-US" sz="2400" b="0" dirty="0">
              <a:latin typeface="Candara"/>
              <a:cs typeface="Candara"/>
            </a:endParaRPr>
          </a:p>
          <a:p>
            <a:pPr lvl="3">
              <a:buFont typeface="Courier New"/>
              <a:buChar char="o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x-none" sz="2400" b="0" dirty="0" smtClean="0">
                <a:latin typeface="Candara"/>
                <a:cs typeface="Candara"/>
              </a:rPr>
              <a:t>ights </a:t>
            </a:r>
            <a:r>
              <a:rPr lang="x-none" sz="2400" b="0" dirty="0">
                <a:latin typeface="Candara"/>
                <a:cs typeface="Candara"/>
              </a:rPr>
              <a:t>to physical and mental health, and physical and moral health of the family. </a:t>
            </a:r>
            <a:endParaRPr lang="en-US" sz="2400" b="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6630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5. NEGOTIATION THROUGH Litigation - Forceful 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5" y="1100628"/>
            <a:ext cx="8728249" cy="4845324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4">
              <a:buFont typeface="Courier New"/>
              <a:buChar char="o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x-none" sz="2400" b="0" dirty="0">
                <a:latin typeface="Candara"/>
                <a:cs typeface="Candara"/>
              </a:rPr>
              <a:t>ights of children to basic nutrition, shelter and healthcare and protection from abuse, neglect and all forms of violence and inhuman treatment and to basic education</a:t>
            </a:r>
            <a:r>
              <a:rPr lang="en-US" sz="2400" b="0" dirty="0">
                <a:latin typeface="Candara"/>
                <a:cs typeface="Candara"/>
              </a:rPr>
              <a:t> </a:t>
            </a:r>
          </a:p>
          <a:p>
            <a:pPr lvl="4">
              <a:buFont typeface="Courier New"/>
              <a:buChar char="o"/>
            </a:pPr>
            <a:r>
              <a:rPr lang="en-US" sz="2400" b="0" dirty="0" smtClean="0">
                <a:latin typeface="Candara"/>
                <a:cs typeface="Candara"/>
              </a:rPr>
              <a:t>R</a:t>
            </a:r>
            <a:r>
              <a:rPr lang="x-none" sz="2400" b="0" dirty="0" smtClean="0">
                <a:latin typeface="Candara"/>
                <a:cs typeface="Candara"/>
              </a:rPr>
              <a:t>ights </a:t>
            </a:r>
            <a:r>
              <a:rPr lang="x-none" sz="2400" b="0" dirty="0">
                <a:latin typeface="Candara"/>
                <a:cs typeface="Candara"/>
              </a:rPr>
              <a:t>of the elderly persons to the pursuit or personal development, to live in dignity, respect and freedom from abuse with reasonable care and assistance from the State was also infringed</a:t>
            </a:r>
            <a:r>
              <a:rPr lang="en-US" sz="2400" b="0" dirty="0"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1803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9" y="365760"/>
            <a:ext cx="8385569" cy="548640"/>
          </a:xfrm>
        </p:spPr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5. NEGOTIATION THROUGH Litigation - Forceful 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5" y="1100629"/>
            <a:ext cx="8728249" cy="4825167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Candara"/>
                <a:cs typeface="Candara"/>
              </a:rPr>
              <a:t>High Court ruled that 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demolitions 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and evictions violated the 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petitioners’ fundamental &amp; socio-economic rights</a:t>
            </a:r>
            <a:r>
              <a:rPr lang="en-US" sz="2400" b="0" dirty="0" smtClean="0">
                <a:latin typeface="Candara"/>
                <a:cs typeface="Candara"/>
              </a:rPr>
              <a:t>:</a:t>
            </a:r>
            <a:endParaRPr lang="en-US" sz="2400" b="0" dirty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en-US" sz="2400" b="0" dirty="0" smtClean="0">
                <a:latin typeface="Candara"/>
                <a:cs typeface="Candara"/>
              </a:rPr>
              <a:t>ight </a:t>
            </a:r>
            <a:r>
              <a:rPr lang="en-US" sz="2400" b="0" dirty="0">
                <a:latin typeface="Candara"/>
                <a:cs typeface="Candara"/>
              </a:rPr>
              <a:t>to inherent human dignity &amp;</a:t>
            </a:r>
            <a:r>
              <a:rPr lang="en-US" sz="2400" b="0" dirty="0" smtClean="0">
                <a:latin typeface="Candara"/>
                <a:cs typeface="Candara"/>
              </a:rPr>
              <a:t> </a:t>
            </a:r>
            <a:r>
              <a:rPr lang="en-US" sz="2400" b="0" dirty="0">
                <a:latin typeface="Candara"/>
                <a:cs typeface="Candara"/>
              </a:rPr>
              <a:t>the security of the person </a:t>
            </a:r>
            <a:endParaRPr lang="en-US" sz="2400" b="0" dirty="0" smtClean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en-US" sz="2400" b="0" dirty="0" smtClean="0">
                <a:latin typeface="Candara"/>
                <a:cs typeface="Candara"/>
              </a:rPr>
              <a:t>ight </a:t>
            </a:r>
            <a:r>
              <a:rPr lang="en-US" sz="2400" b="0" dirty="0">
                <a:latin typeface="Candara"/>
                <a:cs typeface="Candara"/>
              </a:rPr>
              <a:t>to access to information </a:t>
            </a:r>
            <a:endParaRPr lang="en-US" sz="2400" b="0" dirty="0" smtClean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en-US" sz="2400" b="0" dirty="0" smtClean="0">
                <a:latin typeface="Candara"/>
                <a:cs typeface="Candara"/>
              </a:rPr>
              <a:t>ight </a:t>
            </a:r>
            <a:r>
              <a:rPr lang="en-US" sz="2400" b="0" dirty="0">
                <a:latin typeface="Candara"/>
                <a:cs typeface="Candara"/>
              </a:rPr>
              <a:t>to fair administrative action </a:t>
            </a:r>
            <a:endParaRPr lang="en-US" sz="2400" b="0" dirty="0" smtClean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en-US" sz="2400" b="0" dirty="0" smtClean="0">
                <a:latin typeface="Candara"/>
                <a:cs typeface="Candara"/>
              </a:rPr>
              <a:t>ight </a:t>
            </a:r>
            <a:r>
              <a:rPr lang="en-US" sz="2400" b="0" dirty="0">
                <a:latin typeface="Candara"/>
                <a:cs typeface="Candara"/>
              </a:rPr>
              <a:t>to protection of </a:t>
            </a:r>
            <a:r>
              <a:rPr lang="en-US" sz="2400" b="0" dirty="0" smtClean="0">
                <a:latin typeface="Candara"/>
                <a:cs typeface="Candara"/>
              </a:rPr>
              <a:t>property</a:t>
            </a:r>
          </a:p>
          <a:p>
            <a:pPr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en-US" sz="2400" b="0" dirty="0" smtClean="0">
                <a:latin typeface="Candara"/>
                <a:cs typeface="Candara"/>
              </a:rPr>
              <a:t>ight </a:t>
            </a:r>
            <a:r>
              <a:rPr lang="en-US" sz="2400" b="0" dirty="0">
                <a:latin typeface="Candara"/>
                <a:cs typeface="Candara"/>
              </a:rPr>
              <a:t>of the elderly to pursue personal development, to live in dignity, respect &amp;</a:t>
            </a:r>
            <a:r>
              <a:rPr lang="en-US" sz="2400" b="0" dirty="0" smtClean="0">
                <a:latin typeface="Candara"/>
                <a:cs typeface="Candara"/>
              </a:rPr>
              <a:t> </a:t>
            </a:r>
            <a:r>
              <a:rPr lang="en-US" sz="2400" b="0" dirty="0">
                <a:latin typeface="Candara"/>
                <a:cs typeface="Candara"/>
              </a:rPr>
              <a:t>freedom from </a:t>
            </a:r>
            <a:r>
              <a:rPr lang="en-US" sz="2400" b="0" dirty="0" smtClean="0">
                <a:latin typeface="Candara"/>
                <a:cs typeface="Candara"/>
              </a:rPr>
              <a:t>abuse; &amp; </a:t>
            </a:r>
            <a:r>
              <a:rPr lang="en-US" sz="2400" b="0" dirty="0">
                <a:latin typeface="Candara"/>
                <a:cs typeface="Candara"/>
              </a:rPr>
              <a:t>to receive reasonable </a:t>
            </a:r>
            <a:r>
              <a:rPr lang="en-US" sz="2400" b="0" dirty="0" smtClean="0">
                <a:latin typeface="Candara"/>
                <a:cs typeface="Candara"/>
              </a:rPr>
              <a:t>care</a:t>
            </a:r>
          </a:p>
          <a:p>
            <a:pPr marL="0" indent="0"/>
            <a:endParaRPr lang="en-US" sz="2400" b="0" dirty="0">
              <a:latin typeface="Candara"/>
              <a:cs typeface="Candara"/>
            </a:endParaRPr>
          </a:p>
          <a:p>
            <a:pPr lvl="0">
              <a:buFont typeface="Arial"/>
              <a:buChar char="•"/>
            </a:pPr>
            <a:endParaRPr lang="en-US" sz="2400" b="0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2610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95" y="365760"/>
            <a:ext cx="8284781" cy="548640"/>
          </a:xfrm>
        </p:spPr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5. NEGOTIATION THROUGH Litigation - Forceful Evictions in </a:t>
            </a:r>
            <a:r>
              <a:rPr lang="en-US" sz="2400" dirty="0" err="1">
                <a:latin typeface="Candara"/>
                <a:cs typeface="Candara"/>
              </a:rPr>
              <a:t>Garissa</a:t>
            </a:r>
            <a:r>
              <a:rPr lang="en-US" sz="2400" dirty="0">
                <a:latin typeface="Candara"/>
                <a:cs typeface="Candara"/>
              </a:rPr>
              <a:t>, Kenya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100629"/>
            <a:ext cx="8587145" cy="496625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400" b="0" dirty="0" smtClean="0">
                <a:latin typeface="Candara"/>
                <a:cs typeface="Candara"/>
              </a:rPr>
              <a:t>It </a:t>
            </a:r>
            <a:r>
              <a:rPr lang="en-US" sz="2400" b="0" dirty="0">
                <a:latin typeface="Candara"/>
                <a:cs typeface="Candara"/>
              </a:rPr>
              <a:t>is a fundamental duty of the State </a:t>
            </a:r>
            <a:r>
              <a:rPr lang="en-US" sz="2400" b="0" dirty="0" smtClean="0">
                <a:latin typeface="Candara"/>
                <a:cs typeface="Candara"/>
              </a:rPr>
              <a:t>to: </a:t>
            </a:r>
          </a:p>
          <a:p>
            <a:pPr lvl="0">
              <a:spcBef>
                <a:spcPts val="0"/>
              </a:spcBef>
              <a:buFont typeface="Arial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bserve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, respect, protect, promote and fulfill 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fundamental rights &amp; freedom</a:t>
            </a:r>
            <a:r>
              <a:rPr lang="en-US" sz="2400" b="0" dirty="0" smtClean="0">
                <a:latin typeface="Candara"/>
                <a:cs typeface="Candara"/>
              </a:rPr>
              <a:t>;</a:t>
            </a:r>
          </a:p>
          <a:p>
            <a:pPr lvl="0">
              <a:spcBef>
                <a:spcPts val="0"/>
              </a:spcBef>
              <a:buFont typeface="Arial"/>
              <a:buChar char="•"/>
            </a:pP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To address 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the needs of vulnerable groups within the society</a:t>
            </a:r>
            <a:r>
              <a:rPr lang="en-US" sz="2400" b="0" dirty="0">
                <a:latin typeface="Candara"/>
                <a:cs typeface="Candara"/>
              </a:rPr>
              <a:t>.  </a:t>
            </a:r>
          </a:p>
          <a:p>
            <a:pPr marL="0" indent="0">
              <a:spcBef>
                <a:spcPts val="0"/>
              </a:spcBef>
            </a:pPr>
            <a:endParaRPr lang="en-US" sz="2400" b="0" dirty="0" smtClean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</a:pPr>
            <a:r>
              <a:rPr lang="en-US" sz="2400" b="0" dirty="0" smtClean="0">
                <a:latin typeface="Candara"/>
                <a:cs typeface="Candara"/>
              </a:rPr>
              <a:t>The State to: 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R</a:t>
            </a:r>
            <a:r>
              <a:rPr lang="en-US" sz="2400" b="0" dirty="0" smtClean="0">
                <a:latin typeface="Candara"/>
                <a:cs typeface="Candara"/>
              </a:rPr>
              <a:t>eturn </a:t>
            </a:r>
            <a:r>
              <a:rPr lang="en-US" sz="2400" b="0" dirty="0">
                <a:latin typeface="Candara"/>
                <a:cs typeface="Candara"/>
              </a:rPr>
              <a:t>petitioners (residents) to their land </a:t>
            </a:r>
            <a:r>
              <a:rPr lang="en-US" sz="2400" b="0" dirty="0" smtClean="0">
                <a:latin typeface="Candara"/>
                <a:cs typeface="Candara"/>
              </a:rPr>
              <a:t>&amp; reconstruct </a:t>
            </a:r>
            <a:r>
              <a:rPr lang="en-US" sz="2400" b="0" dirty="0">
                <a:latin typeface="Candara"/>
                <a:cs typeface="Candara"/>
              </a:rPr>
              <a:t>their homes and/or provide alternative </a:t>
            </a:r>
            <a:r>
              <a:rPr lang="en-US" sz="2400" b="0" dirty="0" smtClean="0">
                <a:latin typeface="Candara"/>
                <a:cs typeface="Candara"/>
              </a:rPr>
              <a:t>housing;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P</a:t>
            </a:r>
            <a:r>
              <a:rPr lang="en-US" sz="2400" b="0" dirty="0" smtClean="0">
                <a:latin typeface="Candara"/>
                <a:cs typeface="Candara"/>
              </a:rPr>
              <a:t>ay </a:t>
            </a:r>
            <a:r>
              <a:rPr lang="en-US" sz="2400" b="0" dirty="0">
                <a:latin typeface="Candara"/>
                <a:cs typeface="Candara"/>
              </a:rPr>
              <a:t>each </a:t>
            </a:r>
            <a:r>
              <a:rPr lang="en-US" sz="2400" b="0" dirty="0" smtClean="0">
                <a:latin typeface="Candara"/>
                <a:cs typeface="Candara"/>
              </a:rPr>
              <a:t>petitioner approx</a:t>
            </a:r>
            <a:r>
              <a:rPr lang="en-US" sz="2400" b="0" dirty="0">
                <a:latin typeface="Candara"/>
                <a:cs typeface="Candara"/>
              </a:rPr>
              <a:t>. $</a:t>
            </a:r>
            <a:r>
              <a:rPr lang="en-US" sz="2400" b="0" dirty="0" smtClean="0">
                <a:latin typeface="Candara"/>
                <a:cs typeface="Candara"/>
              </a:rPr>
              <a:t>2,000 </a:t>
            </a:r>
            <a:r>
              <a:rPr lang="en-US" sz="2400" b="0" dirty="0">
                <a:latin typeface="Candara"/>
                <a:cs typeface="Candara"/>
              </a:rPr>
              <a:t>in </a:t>
            </a:r>
            <a:r>
              <a:rPr lang="en-US" sz="2400" b="0" dirty="0" smtClean="0">
                <a:latin typeface="Candara"/>
                <a:cs typeface="Candara"/>
              </a:rPr>
              <a:t>damages</a:t>
            </a:r>
            <a:r>
              <a:rPr lang="en-US" sz="2400" b="0" dirty="0">
                <a:latin typeface="Candara"/>
                <a:cs typeface="Candara"/>
              </a:rPr>
              <a:t>;</a:t>
            </a:r>
            <a:endParaRPr lang="en-US" sz="2400" b="0" dirty="0" smtClean="0">
              <a:latin typeface="Candara"/>
              <a:cs typeface="Candara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Provide emergency </a:t>
            </a:r>
            <a:r>
              <a:rPr lang="en-US" sz="2400" b="0" dirty="0">
                <a:latin typeface="Candara"/>
                <a:cs typeface="Candara"/>
              </a:rPr>
              <a:t>alternative </a:t>
            </a:r>
            <a:r>
              <a:rPr lang="en-US" sz="2400" b="0" dirty="0" smtClean="0">
                <a:latin typeface="Candara"/>
                <a:cs typeface="Candara"/>
              </a:rPr>
              <a:t>housing, </a:t>
            </a:r>
            <a:r>
              <a:rPr lang="en-US" sz="2400" b="0" dirty="0">
                <a:latin typeface="Candara"/>
                <a:cs typeface="Candara"/>
              </a:rPr>
              <a:t>food, clean &amp;</a:t>
            </a:r>
            <a:r>
              <a:rPr lang="en-US" sz="2400" b="0" dirty="0" smtClean="0">
                <a:latin typeface="Candara"/>
                <a:cs typeface="Candara"/>
              </a:rPr>
              <a:t> </a:t>
            </a:r>
            <a:r>
              <a:rPr lang="en-US" sz="2400" b="0" dirty="0">
                <a:latin typeface="Candara"/>
                <a:cs typeface="Candara"/>
              </a:rPr>
              <a:t>safe drinking water, sanitary facilities &amp;</a:t>
            </a:r>
            <a:r>
              <a:rPr lang="en-US" sz="2400" b="0" dirty="0" smtClean="0">
                <a:latin typeface="Candara"/>
                <a:cs typeface="Candara"/>
              </a:rPr>
              <a:t> </a:t>
            </a:r>
            <a:r>
              <a:rPr lang="en-US" sz="2400" b="0" dirty="0">
                <a:latin typeface="Candara"/>
                <a:cs typeface="Candara"/>
              </a:rPr>
              <a:t>health care services; 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P</a:t>
            </a:r>
            <a:r>
              <a:rPr lang="en-US" sz="2400" b="0" dirty="0" smtClean="0">
                <a:latin typeface="Candara"/>
                <a:cs typeface="Candara"/>
              </a:rPr>
              <a:t>rovide </a:t>
            </a:r>
            <a:r>
              <a:rPr lang="en-US" sz="2400" b="0" dirty="0">
                <a:latin typeface="Candara"/>
                <a:cs typeface="Candara"/>
              </a:rPr>
              <a:t>information on the status of </a:t>
            </a:r>
            <a:r>
              <a:rPr lang="en-US" sz="2400" b="0" dirty="0" smtClean="0">
                <a:latin typeface="Candara"/>
                <a:cs typeface="Candara"/>
              </a:rPr>
              <a:t>land regularization</a:t>
            </a:r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5791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1. SITUATED DEFINITION - Right to  A Local place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049" y="1100628"/>
            <a:ext cx="8081851" cy="4381741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2600" i="1" dirty="0" smtClean="0">
                <a:latin typeface="Candara"/>
                <a:cs typeface="Candara"/>
              </a:rPr>
              <a:t>Intro-Conclusion: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Right </a:t>
            </a:r>
            <a:r>
              <a:rPr lang="en-US" sz="2600" b="0" dirty="0">
                <a:latin typeface="Candara"/>
                <a:cs typeface="Candara"/>
              </a:rPr>
              <a:t>to the city, as </a:t>
            </a: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‘right to a local place’ </a:t>
            </a:r>
            <a:r>
              <a:rPr lang="en-US" sz="2600" b="0" dirty="0">
                <a:latin typeface="Candara"/>
                <a:cs typeface="Candara"/>
              </a:rPr>
              <a:t>and to </a:t>
            </a: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‘the totality of the urban</a:t>
            </a:r>
            <a:r>
              <a:rPr lang="en-US" sz="2600" b="0" dirty="0">
                <a:latin typeface="Candara"/>
                <a:cs typeface="Candara"/>
              </a:rPr>
              <a:t>’ in addition to </a:t>
            </a:r>
            <a:r>
              <a:rPr lang="en-US" sz="2600" b="0" u="sng" dirty="0" smtClean="0">
                <a:latin typeface="Candara"/>
                <a:cs typeface="Candara"/>
              </a:rPr>
              <a:t>right </a:t>
            </a:r>
            <a:r>
              <a:rPr lang="en-US" sz="2600" b="0" u="sng" dirty="0">
                <a:latin typeface="Candara"/>
                <a:cs typeface="Candara"/>
              </a:rPr>
              <a:t>to basic services</a:t>
            </a:r>
            <a:r>
              <a:rPr lang="en-US" sz="2600" b="0" u="sng" dirty="0" smtClean="0">
                <a:latin typeface="Candara"/>
                <a:cs typeface="Candara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 In Kenya focus </a:t>
            </a:r>
            <a:r>
              <a:rPr lang="en-US" sz="2600" b="0" dirty="0">
                <a:latin typeface="Candara"/>
                <a:cs typeface="Candara"/>
              </a:rPr>
              <a:t>on generalized national citizenship weakens this ‘right to local places’; necessitating the concept of </a:t>
            </a:r>
            <a:r>
              <a:rPr lang="en-US" sz="2600" b="0" u="sng" dirty="0">
                <a:latin typeface="Candara"/>
                <a:cs typeface="Candara"/>
              </a:rPr>
              <a:t>citizenship to be further localized</a:t>
            </a:r>
            <a:r>
              <a:rPr lang="en-US" sz="2600" b="0" dirty="0">
                <a:latin typeface="Candara"/>
                <a:cs typeface="Candara"/>
              </a:rPr>
              <a:t>. </a:t>
            </a:r>
            <a:endParaRPr lang="en-US" sz="2600" b="0" dirty="0" smtClean="0">
              <a:latin typeface="Candara"/>
              <a:cs typeface="Candara"/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0" dirty="0">
                <a:latin typeface="Candara"/>
                <a:cs typeface="Candara"/>
              </a:rPr>
              <a:t>L</a:t>
            </a:r>
            <a:r>
              <a:rPr lang="en-US" sz="2600" b="0" dirty="0" smtClean="0">
                <a:latin typeface="Candara"/>
                <a:cs typeface="Candara"/>
              </a:rPr>
              <a:t>ocal </a:t>
            </a:r>
            <a:r>
              <a:rPr lang="en-US" sz="2600" b="0" dirty="0">
                <a:latin typeface="Candara"/>
                <a:cs typeface="Candara"/>
              </a:rPr>
              <a:t>citizenship is linked to national and localized history that is </a:t>
            </a:r>
            <a:r>
              <a:rPr lang="en-US" sz="2600" b="0" u="sng" dirty="0">
                <a:latin typeface="Candara"/>
                <a:cs typeface="Candara"/>
              </a:rPr>
              <a:t>expressed through land ownership </a:t>
            </a:r>
            <a:r>
              <a:rPr lang="en-US" sz="2600" b="0" dirty="0">
                <a:latin typeface="Candara"/>
                <a:cs typeface="Candara"/>
              </a:rPr>
              <a:t>alienating non-land owning residents from their citizenship rights.</a:t>
            </a:r>
          </a:p>
          <a:p>
            <a:r>
              <a:rPr lang="en-US" sz="2600" i="1" dirty="0">
                <a:latin typeface="Candara"/>
                <a:cs typeface="Candara"/>
              </a:rPr>
              <a:t> </a:t>
            </a:r>
            <a:endParaRPr lang="en-US" sz="2600" dirty="0">
              <a:latin typeface="Candara"/>
              <a:cs typeface="Candara"/>
            </a:endParaRPr>
          </a:p>
          <a:p>
            <a:endParaRPr lang="en-US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6594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1. SITUATED DEFINITION - Right to  A Local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6" y="1100628"/>
            <a:ext cx="8142324" cy="426080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>
                <a:latin typeface="Candara"/>
                <a:cs typeface="Candara"/>
              </a:rPr>
              <a:t>Intro-Conclusion</a:t>
            </a:r>
            <a:r>
              <a:rPr lang="en-US" sz="2400" i="1" dirty="0" smtClean="0">
                <a:latin typeface="Candara"/>
                <a:cs typeface="Candara"/>
              </a:rPr>
              <a:t>:</a:t>
            </a:r>
            <a:endParaRPr lang="en-US" sz="2400" b="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The </a:t>
            </a:r>
            <a:r>
              <a:rPr lang="en-US" sz="2400" b="0" dirty="0" smtClean="0">
                <a:latin typeface="Candara"/>
                <a:cs typeface="Candara"/>
              </a:rPr>
              <a:t>two cases demonstrate </a:t>
            </a:r>
            <a:r>
              <a:rPr lang="en-US" sz="2400" b="0" dirty="0">
                <a:latin typeface="Candara"/>
                <a:cs typeface="Candara"/>
              </a:rPr>
              <a:t>how urban residents negotiate claim making and construct their citizenship in </a:t>
            </a:r>
            <a:r>
              <a:rPr lang="en-US" sz="2400" b="0" u="sng" dirty="0">
                <a:latin typeface="Candara"/>
                <a:cs typeface="Candara"/>
              </a:rPr>
              <a:t>methods that move beyond the authorities’ ideas </a:t>
            </a:r>
            <a:r>
              <a:rPr lang="en-US" sz="2400" b="0" dirty="0">
                <a:latin typeface="Candara"/>
                <a:cs typeface="Candara"/>
              </a:rPr>
              <a:t>of urban areas as mere centers for service provision &amp;</a:t>
            </a:r>
            <a:r>
              <a:rPr lang="en-US" sz="2400" b="0" dirty="0" smtClean="0">
                <a:latin typeface="Candara"/>
                <a:cs typeface="Candara"/>
              </a:rPr>
              <a:t> </a:t>
            </a:r>
            <a:r>
              <a:rPr lang="en-US" sz="2400" b="0" dirty="0">
                <a:latin typeface="Candara"/>
                <a:cs typeface="Candara"/>
              </a:rPr>
              <a:t>markets for commodities. </a:t>
            </a:r>
            <a:endParaRPr lang="en-US" sz="2400" b="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Urban </a:t>
            </a:r>
            <a:r>
              <a:rPr lang="en-US" sz="2400" b="0" dirty="0">
                <a:latin typeface="Candara"/>
                <a:cs typeface="Candara"/>
              </a:rPr>
              <a:t>places should be looked at beyond being sites for service provision, to </a:t>
            </a:r>
            <a:r>
              <a:rPr lang="en-US" sz="2400" b="0" u="sng" dirty="0">
                <a:latin typeface="Candara"/>
                <a:cs typeface="Candara"/>
              </a:rPr>
              <a:t>total theatres of life that produce situated political citizenship</a:t>
            </a:r>
            <a:r>
              <a:rPr lang="en-US" sz="2400" b="0" dirty="0" smtClean="0">
                <a:latin typeface="Candara"/>
                <a:cs typeface="Candara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We </a:t>
            </a:r>
            <a:r>
              <a:rPr lang="en-US" sz="2400" b="0" dirty="0">
                <a:latin typeface="Candara"/>
                <a:cs typeface="Candara"/>
              </a:rPr>
              <a:t>conclude that in Kenya there is need to </a:t>
            </a:r>
            <a:r>
              <a:rPr lang="en-US" sz="2400" b="0" u="sng" dirty="0">
                <a:latin typeface="Candara"/>
                <a:cs typeface="Candara"/>
              </a:rPr>
              <a:t>deepen the usufruct </a:t>
            </a:r>
            <a:r>
              <a:rPr lang="en-US" sz="2400" b="0" dirty="0">
                <a:latin typeface="Candara"/>
                <a:cs typeface="Candara"/>
              </a:rPr>
              <a:t>aspects of the 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1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2. RIGHT TO ‘the URBAN PLACE’ LOST IN PLETHORA OF OTHER RIGHTS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34" y="1100628"/>
            <a:ext cx="8546830" cy="4925947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sz="2600" b="0" dirty="0">
                <a:latin typeface="Candara"/>
                <a:cs typeface="Candara"/>
              </a:rPr>
              <a:t>Chapter One of the Constitution of Kenya 2010 entrenches fundamental and socio-economic rights and </a:t>
            </a:r>
            <a:r>
              <a:rPr lang="en-US" sz="2600" b="0" dirty="0" smtClean="0">
                <a:latin typeface="Candara"/>
                <a:cs typeface="Candara"/>
              </a:rPr>
              <a:t>freedoms. </a:t>
            </a:r>
            <a:endParaRPr lang="en-US" sz="2600" b="0" dirty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Central </a:t>
            </a:r>
            <a:r>
              <a:rPr lang="en-US" sz="2600" b="0" dirty="0">
                <a:latin typeface="Candara"/>
                <a:cs typeface="Candara"/>
              </a:rPr>
              <a:t>to fundamental rights is the assertion that sovereignty is vested in the </a:t>
            </a:r>
            <a:r>
              <a:rPr lang="en-US" sz="2600" b="0" dirty="0" smtClean="0">
                <a:latin typeface="Candara"/>
                <a:cs typeface="Candara"/>
              </a:rPr>
              <a:t>people. </a:t>
            </a:r>
            <a:endParaRPr lang="en-US" sz="2600" b="0" dirty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People </a:t>
            </a:r>
            <a:r>
              <a:rPr lang="en-US" sz="2600" b="0" dirty="0">
                <a:latin typeface="Candara"/>
                <a:cs typeface="Candara"/>
              </a:rPr>
              <a:t>may choose to </a:t>
            </a:r>
            <a:r>
              <a:rPr lang="en-US" sz="2600" b="0" dirty="0" smtClean="0">
                <a:latin typeface="Candara"/>
                <a:cs typeface="Candara"/>
              </a:rPr>
              <a:t>exercise their </a:t>
            </a: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right to self-governance </a:t>
            </a:r>
            <a:r>
              <a:rPr lang="en-US" sz="2600" b="0" dirty="0">
                <a:latin typeface="Candara"/>
                <a:cs typeface="Candara"/>
              </a:rPr>
              <a:t>directly or through an elected </a:t>
            </a:r>
            <a:r>
              <a:rPr lang="en-US" sz="2600" b="0" dirty="0" smtClean="0">
                <a:latin typeface="Candara"/>
                <a:cs typeface="Candara"/>
              </a:rPr>
              <a:t>government. </a:t>
            </a: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The </a:t>
            </a:r>
            <a:r>
              <a:rPr lang="en-US" sz="2600" b="0" dirty="0">
                <a:latin typeface="Candara"/>
                <a:cs typeface="Candara"/>
              </a:rPr>
              <a:t>constitution creates only </a:t>
            </a:r>
            <a:r>
              <a:rPr lang="en-US" sz="2600" b="0" u="sng" dirty="0">
                <a:latin typeface="Candara"/>
                <a:cs typeface="Candara"/>
              </a:rPr>
              <a:t>two levels of government - national and county, making the exercise of self-governance at </a:t>
            </a:r>
            <a:r>
              <a:rPr lang="en-US" sz="2600" b="0" u="sng" dirty="0" smtClean="0">
                <a:latin typeface="Candara"/>
                <a:cs typeface="Candara"/>
              </a:rPr>
              <a:t>urban level vague</a:t>
            </a:r>
            <a:r>
              <a:rPr lang="en-US" sz="2600" b="0" dirty="0" smtClean="0">
                <a:latin typeface="Candara"/>
                <a:cs typeface="Candara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In practice cities in Kenya still are mere sites of service provision. </a:t>
            </a:r>
            <a:r>
              <a:rPr lang="en-US" sz="2600" b="0" dirty="0" smtClean="0"/>
              <a:t>Therefore</a:t>
            </a:r>
            <a:r>
              <a:rPr lang="en-US" sz="2600" b="0" dirty="0"/>
              <a:t>, urban citizenship and right to the city </a:t>
            </a:r>
            <a:r>
              <a:rPr lang="en-US" sz="2600" b="0" i="1" dirty="0"/>
              <a:t>per se</a:t>
            </a:r>
            <a:r>
              <a:rPr lang="en-US" sz="2600" b="0" dirty="0"/>
              <a:t> do not exist in Kenya.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7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9" y="365760"/>
            <a:ext cx="8728249" cy="548640"/>
          </a:xfrm>
        </p:spPr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3. Citizen </a:t>
            </a:r>
            <a:r>
              <a:rPr lang="en-US" sz="2400" dirty="0">
                <a:latin typeface="Candara"/>
                <a:cs typeface="Candara"/>
              </a:rPr>
              <a:t>participation exist in law but weak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1302186"/>
            <a:ext cx="8566988" cy="488563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County </a:t>
            </a:r>
            <a:r>
              <a:rPr lang="en-US" sz="2400" b="0" dirty="0">
                <a:latin typeface="Candara"/>
                <a:cs typeface="Candara"/>
              </a:rPr>
              <a:t>Governments Act </a:t>
            </a:r>
            <a:r>
              <a:rPr lang="en-US" sz="2400" b="0" dirty="0" smtClean="0">
                <a:latin typeface="Candara"/>
                <a:cs typeface="Candara"/>
              </a:rPr>
              <a:t>2012</a:t>
            </a:r>
            <a:r>
              <a:rPr lang="en-US" sz="2400" b="0" dirty="0">
                <a:latin typeface="Candara"/>
                <a:cs typeface="Candara"/>
              </a:rPr>
              <a:t> </a:t>
            </a:r>
            <a:r>
              <a:rPr lang="en-US" sz="2400" b="0" dirty="0" smtClean="0">
                <a:latin typeface="Candara"/>
                <a:cs typeface="Candara"/>
              </a:rPr>
              <a:t>mandates </a:t>
            </a:r>
            <a:r>
              <a:rPr lang="en-US" sz="2400" b="0" dirty="0">
                <a:latin typeface="Candara"/>
                <a:cs typeface="Candara"/>
              </a:rPr>
              <a:t>participation in preparation of the County Integrated Development Plans;</a:t>
            </a:r>
          </a:p>
          <a:p>
            <a:pPr lvl="0"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The Public Finance </a:t>
            </a:r>
            <a:r>
              <a:rPr lang="en-US" sz="2400" b="0" dirty="0" smtClean="0">
                <a:latin typeface="Candara"/>
                <a:cs typeface="Candara"/>
              </a:rPr>
              <a:t>Act</a:t>
            </a:r>
            <a:r>
              <a:rPr lang="en-US" sz="2400" b="0" dirty="0">
                <a:latin typeface="Candara"/>
                <a:cs typeface="Candara"/>
              </a:rPr>
              <a:t> </a:t>
            </a:r>
            <a:r>
              <a:rPr lang="en-US" sz="2400" b="0" dirty="0" smtClean="0">
                <a:latin typeface="Candara"/>
                <a:cs typeface="Candara"/>
              </a:rPr>
              <a:t>requires </a:t>
            </a:r>
            <a:r>
              <a:rPr lang="en-US" sz="2400" b="0" dirty="0">
                <a:latin typeface="Candara"/>
                <a:cs typeface="Candara"/>
              </a:rPr>
              <a:t>participation in preparation of county budgets, which includes urban budgets; this Act also creates equalization fund, which is meant to address the needs of vulnerable and marginalized groups;</a:t>
            </a:r>
          </a:p>
          <a:p>
            <a:pPr lvl="0">
              <a:buFont typeface="Arial"/>
              <a:buChar char="•"/>
            </a:pPr>
            <a:r>
              <a:rPr lang="en-US" sz="2400" b="0" dirty="0">
                <a:latin typeface="Candara"/>
                <a:cs typeface="Candara"/>
              </a:rPr>
              <a:t>The Urban Areas and Cities Act, which requires participation in urban governance and management; establishes the citizens’ forum; requires that Urban Boards receive petitions from citizens; requires public participation in development of Integrated Urban Development Plans, land use plans and urban budgets, amongst others. </a:t>
            </a:r>
          </a:p>
        </p:txBody>
      </p:sp>
    </p:spTree>
    <p:extLst>
      <p:ext uri="{BB962C8B-B14F-4D97-AF65-F5344CB8AC3E}">
        <p14:creationId xmlns:p14="http://schemas.microsoft.com/office/powerpoint/2010/main" val="8203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07" y="365760"/>
            <a:ext cx="8647618" cy="548640"/>
          </a:xfrm>
        </p:spPr>
        <p:txBody>
          <a:bodyPr/>
          <a:lstStyle/>
          <a:p>
            <a:r>
              <a:rPr lang="en-US" sz="2400" dirty="0" smtClean="0">
                <a:latin typeface="Candara"/>
                <a:cs typeface="Candara"/>
              </a:rPr>
              <a:t>4. </a:t>
            </a:r>
            <a:r>
              <a:rPr lang="en-US" sz="2400" dirty="0" err="1" smtClean="0">
                <a:latin typeface="Candara"/>
                <a:cs typeface="Candara"/>
              </a:rPr>
              <a:t>Kibera</a:t>
            </a:r>
            <a:r>
              <a:rPr lang="en-US" sz="2400" dirty="0" smtClean="0">
                <a:latin typeface="Candara"/>
                <a:cs typeface="Candara"/>
              </a:rPr>
              <a:t> - From Squatters on State Land to Right Holders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3" y="1100628"/>
            <a:ext cx="8506516" cy="496625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Government </a:t>
            </a:r>
            <a:r>
              <a:rPr lang="en-US" sz="2400" b="0" dirty="0">
                <a:latin typeface="Candara"/>
                <a:cs typeface="Candara"/>
              </a:rPr>
              <a:t>has taken into consideration the 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rights of 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squatters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to an urban location / right to a local place</a:t>
            </a:r>
            <a:r>
              <a:rPr lang="en-US" sz="2400" b="0" dirty="0" smtClean="0">
                <a:latin typeface="Candara"/>
                <a:cs typeface="Candara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 </a:t>
            </a:r>
            <a:r>
              <a:rPr lang="en-US" sz="2400" b="0" dirty="0">
                <a:latin typeface="Candara"/>
                <a:cs typeface="Candara"/>
              </a:rPr>
              <a:t>The need to modernize the railway was going to result in </a:t>
            </a:r>
            <a:r>
              <a:rPr lang="en-US" sz="2400" b="0" dirty="0" smtClean="0">
                <a:latin typeface="Candara"/>
                <a:cs typeface="Candara"/>
              </a:rPr>
              <a:t>displacement of residents </a:t>
            </a:r>
            <a:r>
              <a:rPr lang="en-US" sz="2400" b="0" dirty="0">
                <a:latin typeface="Candara"/>
                <a:cs typeface="Candara"/>
              </a:rPr>
              <a:t>around the railway reserve. </a:t>
            </a:r>
            <a:endParaRPr lang="en-US" sz="2400" b="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Studies </a:t>
            </a:r>
            <a:r>
              <a:rPr lang="en-US" sz="2400" b="0" dirty="0">
                <a:latin typeface="Candara"/>
                <a:cs typeface="Candara"/>
              </a:rPr>
              <a:t>were undertaken by various civil society </a:t>
            </a:r>
            <a:r>
              <a:rPr lang="en-US" sz="2400" b="0" dirty="0" smtClean="0">
                <a:latin typeface="Candara"/>
                <a:cs typeface="Candara"/>
              </a:rPr>
              <a:t>organizations</a:t>
            </a:r>
            <a:r>
              <a:rPr lang="en-US" sz="2400" b="0" dirty="0">
                <a:latin typeface="Candara"/>
                <a:cs typeface="Candara"/>
              </a:rPr>
              <a:t> </a:t>
            </a:r>
            <a:r>
              <a:rPr lang="en-US" sz="2400" b="0" dirty="0" smtClean="0">
                <a:latin typeface="Candara"/>
                <a:cs typeface="Candara"/>
              </a:rPr>
              <a:t>to </a:t>
            </a:r>
            <a:r>
              <a:rPr lang="en-US" sz="2400" b="0" dirty="0">
                <a:latin typeface="Candara"/>
                <a:cs typeface="Candara"/>
              </a:rPr>
              <a:t>support the rights of the </a:t>
            </a:r>
            <a:r>
              <a:rPr lang="en-US" sz="2400" b="0" dirty="0" smtClean="0">
                <a:latin typeface="Candara"/>
                <a:cs typeface="Candara"/>
              </a:rPr>
              <a:t>residents. 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The </a:t>
            </a:r>
            <a:r>
              <a:rPr lang="en-US" sz="2400" b="0" dirty="0">
                <a:latin typeface="Candara"/>
                <a:cs typeface="Candara"/>
              </a:rPr>
              <a:t>legal framework, when this process started, was </a:t>
            </a:r>
            <a:r>
              <a:rPr lang="en-US" sz="2400" b="0" dirty="0" smtClean="0">
                <a:latin typeface="Candara"/>
                <a:cs typeface="Candara"/>
              </a:rPr>
              <a:t>weak; spaces </a:t>
            </a:r>
            <a:r>
              <a:rPr lang="en-US" sz="2400" b="0" dirty="0">
                <a:latin typeface="Candara"/>
                <a:cs typeface="Candara"/>
              </a:rPr>
              <a:t>for negotiation </a:t>
            </a:r>
            <a:r>
              <a:rPr lang="en-US" sz="2400" b="0" dirty="0" smtClean="0">
                <a:latin typeface="Candara"/>
                <a:cs typeface="Candara"/>
              </a:rPr>
              <a:t>were </a:t>
            </a:r>
            <a:r>
              <a:rPr lang="en-US" sz="2400" b="0" dirty="0">
                <a:latin typeface="Candara"/>
                <a:cs typeface="Candara"/>
              </a:rPr>
              <a:t>limited. </a:t>
            </a:r>
            <a:endParaRPr lang="en-US" sz="2400" b="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Interventions initially based based on </a:t>
            </a:r>
            <a:r>
              <a:rPr lang="en-US" sz="2400" b="0" dirty="0">
                <a:latin typeface="Candara"/>
                <a:cs typeface="Candara"/>
              </a:rPr>
              <a:t>international best practices for evictions and World Bank Guidelines rather than the Kenyan </a:t>
            </a:r>
            <a:r>
              <a:rPr lang="en-US" sz="2400" b="0" dirty="0" smtClean="0">
                <a:latin typeface="Candara"/>
                <a:cs typeface="Candara"/>
              </a:rPr>
              <a:t>Law: </a:t>
            </a:r>
            <a:r>
              <a:rPr lang="en-US" sz="2400" b="0" dirty="0" smtClean="0">
                <a:solidFill>
                  <a:srgbClr val="FF0000"/>
                </a:solidFill>
                <a:latin typeface="Candara"/>
                <a:cs typeface="Candara"/>
              </a:rPr>
              <a:t>spaces for negotiation identified by the residents and their supporters.</a:t>
            </a:r>
            <a:endParaRPr lang="en-US" sz="2400" b="0" dirty="0">
              <a:solidFill>
                <a:srgbClr val="FF0000"/>
              </a:solidFill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endParaRPr lang="en-US" sz="2400" b="0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1825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4. </a:t>
            </a:r>
            <a:r>
              <a:rPr lang="en-US" sz="2400" dirty="0" err="1">
                <a:latin typeface="Candara"/>
                <a:cs typeface="Candara"/>
              </a:rPr>
              <a:t>Kibera</a:t>
            </a:r>
            <a:r>
              <a:rPr lang="en-US" sz="2400" dirty="0">
                <a:latin typeface="Candara"/>
                <a:cs typeface="Candara"/>
              </a:rPr>
              <a:t> residents - From Squatters on State Land to Right Holders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2498"/>
            <a:ext cx="7520940" cy="4663921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b="0" dirty="0">
                <a:latin typeface="Candara"/>
                <a:cs typeface="Candara"/>
              </a:rPr>
              <a:t>This situation was to change in 2010 with the enactment of the new Constitution. </a:t>
            </a:r>
            <a:endParaRPr lang="en-US" sz="2600" b="0" dirty="0" smtClean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Major </a:t>
            </a:r>
            <a:r>
              <a:rPr lang="en-US" sz="2600" b="0" dirty="0">
                <a:latin typeface="Candara"/>
                <a:cs typeface="Candara"/>
              </a:rPr>
              <a:t>partners in this project, Kenya Railways and the World Bank, then accommodated civil society </a:t>
            </a:r>
            <a:r>
              <a:rPr lang="en-US" sz="2600" b="0" dirty="0" smtClean="0">
                <a:latin typeface="Candara"/>
                <a:cs typeface="Candara"/>
              </a:rPr>
              <a:t>inputs.</a:t>
            </a:r>
            <a:endParaRPr lang="en-US" sz="2600" b="0" dirty="0">
              <a:latin typeface="Candara"/>
              <a:cs typeface="Candara"/>
            </a:endParaRPr>
          </a:p>
          <a:p>
            <a:pPr>
              <a:buFont typeface="Arial"/>
              <a:buChar char="•"/>
            </a:pP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A</a:t>
            </a:r>
            <a:r>
              <a:rPr lang="en-US" sz="2600" b="0" dirty="0" smtClean="0">
                <a:solidFill>
                  <a:srgbClr val="FF0000"/>
                </a:solidFill>
                <a:latin typeface="Candara"/>
                <a:cs typeface="Candara"/>
              </a:rPr>
              <a:t>lternative </a:t>
            </a: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standards for the railway reserve </a:t>
            </a:r>
            <a:r>
              <a:rPr lang="en-US" sz="2600" b="0" dirty="0">
                <a:latin typeface="Candara"/>
                <a:cs typeface="Candara"/>
              </a:rPr>
              <a:t>&amp;</a:t>
            </a:r>
            <a:r>
              <a:rPr lang="en-US" sz="2600" b="0" dirty="0" smtClean="0">
                <a:latin typeface="Candara"/>
                <a:cs typeface="Candara"/>
              </a:rPr>
              <a:t> </a:t>
            </a:r>
            <a:r>
              <a:rPr lang="en-US" sz="2600" b="0" dirty="0">
                <a:latin typeface="Candara"/>
                <a:cs typeface="Candara"/>
              </a:rPr>
              <a:t>unprecedented plan, spearheaded by the civil society organizations, </a:t>
            </a:r>
            <a:r>
              <a:rPr lang="en-US" sz="2600" b="0" i="1" dirty="0" err="1">
                <a:latin typeface="Candara"/>
                <a:cs typeface="Candara"/>
              </a:rPr>
              <a:t>Haki</a:t>
            </a:r>
            <a:r>
              <a:rPr lang="en-US" sz="2600" b="0" i="1" dirty="0">
                <a:latin typeface="Candara"/>
                <a:cs typeface="Candara"/>
              </a:rPr>
              <a:t> </a:t>
            </a:r>
            <a:r>
              <a:rPr lang="en-US" sz="2600" b="0" i="1" dirty="0" err="1">
                <a:latin typeface="Candara"/>
                <a:cs typeface="Candara"/>
              </a:rPr>
              <a:t>Jamii</a:t>
            </a:r>
            <a:r>
              <a:rPr lang="en-US" sz="2600" b="0" dirty="0">
                <a:latin typeface="Candara"/>
                <a:cs typeface="Candara"/>
              </a:rPr>
              <a:t>, representing residents and </a:t>
            </a:r>
            <a:r>
              <a:rPr lang="en-US" sz="2600" b="0" dirty="0" err="1">
                <a:latin typeface="Candara"/>
                <a:cs typeface="Candara"/>
              </a:rPr>
              <a:t>Pamoja</a:t>
            </a:r>
            <a:r>
              <a:rPr lang="en-US" sz="2600" b="0" dirty="0">
                <a:latin typeface="Candara"/>
                <a:cs typeface="Candara"/>
              </a:rPr>
              <a:t> Trust, consulting for the Kenya Railway Corporation to resettle some of the evictees within the railway </a:t>
            </a:r>
            <a:r>
              <a:rPr lang="en-US" sz="2600" b="0" dirty="0" smtClean="0">
                <a:latin typeface="Candara"/>
                <a:cs typeface="Candara"/>
              </a:rPr>
              <a:t>reserve; which had been reduced.</a:t>
            </a:r>
          </a:p>
          <a:p>
            <a:pPr>
              <a:buFont typeface="Arial"/>
              <a:buChar char="•"/>
            </a:pPr>
            <a:r>
              <a:rPr lang="en-US" sz="2600" b="0" dirty="0" smtClean="0">
                <a:latin typeface="Candara"/>
                <a:cs typeface="Candara"/>
              </a:rPr>
              <a:t>Resettlement </a:t>
            </a:r>
            <a:r>
              <a:rPr lang="en-US" sz="2600" b="0" dirty="0">
                <a:latin typeface="Candara"/>
                <a:cs typeface="Candara"/>
              </a:rPr>
              <a:t>plan also includes </a:t>
            </a:r>
            <a:r>
              <a:rPr lang="en-US" sz="2600" b="0" dirty="0">
                <a:solidFill>
                  <a:srgbClr val="FF0000"/>
                </a:solidFill>
                <a:latin typeface="Candara"/>
                <a:cs typeface="Candara"/>
              </a:rPr>
              <a:t>development of business premises to protect the residents’ livelihood</a:t>
            </a:r>
            <a:r>
              <a:rPr lang="en-US" sz="2600" b="0" dirty="0">
                <a:latin typeface="Candara"/>
                <a:cs typeface="Candara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4. </a:t>
            </a:r>
            <a:r>
              <a:rPr lang="en-US" sz="2400" dirty="0" err="1">
                <a:latin typeface="Candara"/>
                <a:cs typeface="Candara"/>
              </a:rPr>
              <a:t>Kibera</a:t>
            </a:r>
            <a:r>
              <a:rPr lang="en-US" sz="2400" dirty="0">
                <a:latin typeface="Candara"/>
                <a:cs typeface="Candara"/>
              </a:rPr>
              <a:t> residents - From Squatters on State Land to Right Holders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6" y="1314403"/>
            <a:ext cx="8607304" cy="434142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The right </a:t>
            </a:r>
            <a:r>
              <a:rPr lang="en-US" sz="2400" b="0" dirty="0">
                <a:latin typeface="Candara"/>
                <a:cs typeface="Candara"/>
              </a:rPr>
              <a:t>to housing and right to earn a </a:t>
            </a:r>
            <a:r>
              <a:rPr lang="en-US" sz="2400" b="0" dirty="0" smtClean="0">
                <a:latin typeface="Candara"/>
                <a:cs typeface="Candara"/>
              </a:rPr>
              <a:t>living; therefore </a:t>
            </a:r>
            <a:r>
              <a:rPr lang="en-US" sz="2400" b="0" dirty="0">
                <a:latin typeface="Candara"/>
                <a:cs typeface="Candara"/>
              </a:rPr>
              <a:t>homes and businesses have been protected to a good degree</a:t>
            </a:r>
            <a:r>
              <a:rPr lang="en-US" sz="2400" b="0" dirty="0" smtClean="0">
                <a:latin typeface="Candara"/>
                <a:cs typeface="Candara"/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It </a:t>
            </a:r>
            <a:r>
              <a:rPr lang="en-US" sz="2400" b="0" dirty="0">
                <a:latin typeface="Candara"/>
                <a:cs typeface="Candara"/>
              </a:rPr>
              <a:t>is noteworthy that even </a:t>
            </a:r>
            <a:r>
              <a:rPr lang="en-US" sz="2400" b="0" dirty="0">
                <a:solidFill>
                  <a:srgbClr val="FF0000"/>
                </a:solidFill>
                <a:latin typeface="Candara"/>
                <a:cs typeface="Candara"/>
              </a:rPr>
              <a:t>though the residents had occupied public land they are to be duly compensated for removal</a:t>
            </a:r>
            <a:r>
              <a:rPr lang="en-US" sz="2400" b="0" dirty="0">
                <a:latin typeface="Candara"/>
                <a:cs typeface="Candara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2400" b="0" dirty="0" smtClean="0">
                <a:latin typeface="Candara"/>
                <a:cs typeface="Candara"/>
              </a:rPr>
              <a:t>Although </a:t>
            </a:r>
            <a:r>
              <a:rPr lang="en-US" sz="2400" b="0" dirty="0">
                <a:latin typeface="Candara"/>
                <a:cs typeface="Candara"/>
              </a:rPr>
              <a:t>it was not necessarily considered from usufruct perspectives - from the use value - it came close, to the extent that </a:t>
            </a:r>
            <a:r>
              <a:rPr lang="en-US" sz="2400" b="0" u="sng" dirty="0">
                <a:latin typeface="Candara"/>
                <a:cs typeface="Candara"/>
              </a:rPr>
              <a:t>people’s social networks and ways of life were considered necessary for protection.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5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ndara"/>
                <a:cs typeface="Candara"/>
              </a:rPr>
              <a:t>4. </a:t>
            </a:r>
            <a:r>
              <a:rPr lang="en-US" sz="2400" dirty="0" err="1">
                <a:latin typeface="Candara"/>
                <a:cs typeface="Candara"/>
              </a:rPr>
              <a:t>Kibera</a:t>
            </a:r>
            <a:r>
              <a:rPr lang="en-US" sz="2400" dirty="0">
                <a:latin typeface="Candara"/>
                <a:cs typeface="Candara"/>
              </a:rPr>
              <a:t> residents - From Squatters on State Land to Right Holders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15" b="7615"/>
          <a:stretch>
            <a:fillRect/>
          </a:stretch>
        </p:blipFill>
        <p:spPr>
          <a:xfrm>
            <a:off x="822960" y="1503744"/>
            <a:ext cx="7520940" cy="3579849"/>
          </a:xfrm>
        </p:spPr>
      </p:pic>
    </p:spTree>
    <p:extLst>
      <p:ext uri="{BB962C8B-B14F-4D97-AF65-F5344CB8AC3E}">
        <p14:creationId xmlns:p14="http://schemas.microsoft.com/office/powerpoint/2010/main" val="3035115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1209</Words>
  <Application>Microsoft Macintosh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‘Cities without Citizens’ –  Kenya’s Contradictory Negotiations towards the Right to the City Prof. alfred omenya, b.arch, m.arch, pHd</vt:lpstr>
      <vt:lpstr>1. SITUATED DEFINITION - Right to  A Local place</vt:lpstr>
      <vt:lpstr>1. SITUATED DEFINITION - Right to  A Local place</vt:lpstr>
      <vt:lpstr>2. RIGHT TO ‘the URBAN PLACE’ LOST IN PLETHORA OF OTHER RIGHTS</vt:lpstr>
      <vt:lpstr>3. Citizen participation exist in law but weak in practice</vt:lpstr>
      <vt:lpstr>4. Kibera - From Squatters on State Land to Right Holders</vt:lpstr>
      <vt:lpstr>4. Kibera residents - From Squatters on State Land to Right Holders</vt:lpstr>
      <vt:lpstr>4. Kibera residents - From Squatters on State Land to Right Holders</vt:lpstr>
      <vt:lpstr>4. Kibera residents - From Squatters on State Land to Right Holders</vt:lpstr>
      <vt:lpstr>4. Kibera residents - From Squatters on State Land to Right Holders</vt:lpstr>
      <vt:lpstr>4. Kibera residents - From Squatters on State Land to Right Holders</vt:lpstr>
      <vt:lpstr>5. NEGOTIATION THROUGH Litigation - Forceful Evictions in Garissa, Kenya </vt:lpstr>
      <vt:lpstr>5. NEGOTIATION THROUGH Litigation - Forceful Evictions in Garissa, Kenya </vt:lpstr>
      <vt:lpstr>5. NEGOTIATION THROUGH Litigation - Forceful Evictions in Garissa, Kenya </vt:lpstr>
      <vt:lpstr>5. NEGOTIATION THROUGH Litigation - Forceful Evictions in Garissa, Kenya </vt:lpstr>
      <vt:lpstr>5. NEGOTIATION THROUGH Litigation - Forceful Evictions in Garissa, Kenya </vt:lpstr>
      <vt:lpstr>5. NEGOTIATION THROUGH Litigation - Forceful Evictions in Garissa, Kenya </vt:lpstr>
      <vt:lpstr>5. NEGOTIATION THROUGH Litigation - Forceful Evictions in Garissa, Kenya </vt:lpstr>
    </vt:vector>
  </TitlesOfParts>
  <Company>ECO-BUILD AFRICA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Youth Service Slum Civil Works</dc:title>
  <dc:creator>HOS_SABE OMENYA</dc:creator>
  <cp:lastModifiedBy>HOS_SABE OMENYA</cp:lastModifiedBy>
  <cp:revision>61</cp:revision>
  <dcterms:created xsi:type="dcterms:W3CDTF">2014-09-15T10:11:22Z</dcterms:created>
  <dcterms:modified xsi:type="dcterms:W3CDTF">2014-11-12T14:37:28Z</dcterms:modified>
</cp:coreProperties>
</file>