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92" r:id="rId2"/>
    <p:sldId id="293" r:id="rId3"/>
    <p:sldId id="268" r:id="rId4"/>
    <p:sldId id="294" r:id="rId5"/>
    <p:sldId id="296" r:id="rId6"/>
    <p:sldId id="299" r:id="rId7"/>
    <p:sldId id="305" r:id="rId8"/>
    <p:sldId id="302" r:id="rId9"/>
    <p:sldId id="266" r:id="rId10"/>
    <p:sldId id="301"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EBF7"/>
    <a:srgbClr val="000000"/>
    <a:srgbClr val="3C5E7C"/>
    <a:srgbClr val="366082"/>
    <a:srgbClr val="D7E7F5"/>
    <a:srgbClr val="CC99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2" autoAdjust="0"/>
    <p:restoredTop sz="93850" autoAdjust="0"/>
  </p:normalViewPr>
  <p:slideViewPr>
    <p:cSldViewPr snapToGrid="0">
      <p:cViewPr>
        <p:scale>
          <a:sx n="94" d="100"/>
          <a:sy n="94" d="100"/>
        </p:scale>
        <p:origin x="-1176" y="-312"/>
      </p:cViewPr>
      <p:guideLst>
        <p:guide orient="horz" pos="2160"/>
        <p:guide pos="2880"/>
      </p:guideLst>
    </p:cSldViewPr>
  </p:slideViewPr>
  <p:notesTextViewPr>
    <p:cViewPr>
      <p:scale>
        <a:sx n="1" d="1"/>
        <a:sy n="1" d="1"/>
      </p:scale>
      <p:origin x="0" y="0"/>
    </p:cViewPr>
  </p:notesTextViewPr>
  <p:notesViewPr>
    <p:cSldViewPr snapToGrid="0">
      <p:cViewPr varScale="1">
        <p:scale>
          <a:sx n="80" d="100"/>
          <a:sy n="80" d="100"/>
        </p:scale>
        <p:origin x="1998" y="96"/>
      </p:cViewPr>
      <p:guideLst/>
    </p:cSldViewPr>
  </p:notes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765BD0-371D-48A9-B92E-89B873741E15}" type="datetimeFigureOut">
              <a:rPr lang="en-GB" smtClean="0"/>
              <a:t>12/11/2014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8E384F-3C52-4C0B-9F0D-99D0A2E2ACFA}" type="slidenum">
              <a:rPr lang="en-GB" smtClean="0"/>
              <a:t>‹#›</a:t>
            </a:fld>
            <a:endParaRPr lang="en-GB"/>
          </a:p>
        </p:txBody>
      </p:sp>
    </p:spTree>
    <p:extLst>
      <p:ext uri="{BB962C8B-B14F-4D97-AF65-F5344CB8AC3E}">
        <p14:creationId xmlns:p14="http://schemas.microsoft.com/office/powerpoint/2010/main" val="2761064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inclusivecities.org/wp-content/uploads/2012/07/Dobson_Success_Story_Saving_Mother_Market.pdf" TargetMode="External"/><Relationship Id="rId4" Type="http://schemas.openxmlformats.org/officeDocument/2006/relationships/hyperlink" Target="http://wiego.org/informal_economy_law/street-vendors-and-law"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This – the use of public space for LIVELIHOODS, which is the reality of public space in cities of the </a:t>
            </a:r>
            <a:r>
              <a:rPr lang="en-GB" baseline="0" dirty="0" err="1" smtClean="0"/>
              <a:t>Southl</a:t>
            </a:r>
            <a:endParaRPr lang="en-GB" baseline="0" dirty="0" smtClean="0"/>
          </a:p>
          <a:p>
            <a:endParaRPr lang="en-GB" baseline="0" dirty="0" smtClean="0"/>
          </a:p>
          <a:p>
            <a:r>
              <a:rPr lang="en-GB" baseline="0" dirty="0" smtClean="0"/>
              <a:t>Not recognised in the language of planning, not easy to show on a map – no land use designation and zoning, but its importance for the livelihoods of the urban poor is immense</a:t>
            </a:r>
          </a:p>
          <a:p>
            <a:endParaRPr lang="en-GB" baseline="0" dirty="0" smtClean="0"/>
          </a:p>
          <a:p>
            <a:r>
              <a:rPr lang="en-GB" baseline="0" dirty="0" smtClean="0"/>
              <a:t>CONTESTED SPACE</a:t>
            </a:r>
          </a:p>
          <a:p>
            <a:endParaRPr lang="en-GB" baseline="0" dirty="0" smtClean="0"/>
          </a:p>
          <a:p>
            <a:r>
              <a:rPr lang="en-GB" baseline="0" dirty="0" smtClean="0"/>
              <a:t>Many colleagues have contributed to the development of ideas in this </a:t>
            </a:r>
            <a:endParaRPr lang="en-GB" dirty="0"/>
          </a:p>
        </p:txBody>
      </p:sp>
      <p:sp>
        <p:nvSpPr>
          <p:cNvPr id="4" name="Slide Number Placeholder 3"/>
          <p:cNvSpPr>
            <a:spLocks noGrp="1"/>
          </p:cNvSpPr>
          <p:nvPr>
            <p:ph type="sldNum" sz="quarter" idx="10"/>
          </p:nvPr>
        </p:nvSpPr>
        <p:spPr/>
        <p:txBody>
          <a:bodyPr/>
          <a:lstStyle/>
          <a:p>
            <a:fld id="{2365EBFD-7182-49C2-B7E0-26546FF08685}" type="slidenum">
              <a:rPr lang="en-GB" smtClean="0"/>
              <a:pPr/>
              <a:t>1</a:t>
            </a:fld>
            <a:endParaRPr lang="en-GB"/>
          </a:p>
        </p:txBody>
      </p:sp>
    </p:spTree>
    <p:extLst>
      <p:ext uri="{BB962C8B-B14F-4D97-AF65-F5344CB8AC3E}">
        <p14:creationId xmlns:p14="http://schemas.microsoft.com/office/powerpoint/2010/main" val="1779788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http://</a:t>
            </a:r>
            <a:r>
              <a:rPr lang="de-DE" dirty="0" err="1" smtClean="0"/>
              <a:t>www.monitor.co.ug</a:t>
            </a:r>
            <a:r>
              <a:rPr lang="de-DE" dirty="0" smtClean="0"/>
              <a:t>/</a:t>
            </a:r>
            <a:r>
              <a:rPr lang="de-DE" dirty="0" err="1" smtClean="0"/>
              <a:t>artsculture</a:t>
            </a:r>
            <a:r>
              <a:rPr lang="de-DE" dirty="0" smtClean="0"/>
              <a:t>/Reviews/-/691232/1231744/-/8qdb9z/-/</a:t>
            </a:r>
            <a:r>
              <a:rPr lang="de-DE" dirty="0" err="1" smtClean="0"/>
              <a:t>index.html</a:t>
            </a:r>
            <a:endParaRPr lang="de-DE" dirty="0" smtClean="0"/>
          </a:p>
          <a:p>
            <a:r>
              <a:rPr lang="en-US" sz="1200" kern="1200" dirty="0" smtClean="0">
                <a:solidFill>
                  <a:schemeClr val="tx1"/>
                </a:solidFill>
                <a:latin typeface="+mn-lt"/>
                <a:ea typeface="+mn-ea"/>
                <a:cs typeface="+mn-cs"/>
              </a:rPr>
              <a:t>On the morning of December 17 last year, Mohammed </a:t>
            </a:r>
            <a:r>
              <a:rPr lang="en-US" sz="1200" kern="1200" dirty="0" err="1" smtClean="0">
                <a:solidFill>
                  <a:schemeClr val="tx1"/>
                </a:solidFill>
                <a:latin typeface="+mn-lt"/>
                <a:ea typeface="+mn-ea"/>
                <a:cs typeface="+mn-cs"/>
              </a:rPr>
              <a:t>Bouazizi</a:t>
            </a:r>
            <a:r>
              <a:rPr lang="en-US" sz="1200" kern="1200" dirty="0" smtClean="0">
                <a:solidFill>
                  <a:schemeClr val="tx1"/>
                </a:solidFill>
                <a:latin typeface="+mn-lt"/>
                <a:ea typeface="+mn-ea"/>
                <a:cs typeface="+mn-cs"/>
              </a:rPr>
              <a:t>, a street vendor in the Tunisian town of </a:t>
            </a:r>
            <a:r>
              <a:rPr lang="en-US" sz="1200" kern="1200" dirty="0" err="1" smtClean="0">
                <a:solidFill>
                  <a:schemeClr val="tx1"/>
                </a:solidFill>
                <a:latin typeface="+mn-lt"/>
                <a:ea typeface="+mn-ea"/>
                <a:cs typeface="+mn-cs"/>
              </a:rPr>
              <a:t>Sidi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Bouazid</a:t>
            </a:r>
            <a:r>
              <a:rPr lang="en-US" sz="1200" kern="1200" dirty="0" smtClean="0">
                <a:solidFill>
                  <a:schemeClr val="tx1"/>
                </a:solidFill>
                <a:latin typeface="+mn-lt"/>
                <a:ea typeface="+mn-ea"/>
                <a:cs typeface="+mn-cs"/>
              </a:rPr>
              <a:t>, had his cart full of merchandise confiscated by his city’s authorities, because he had no vending permit. That kick-started a series of events that ended up in </a:t>
            </a:r>
            <a:r>
              <a:rPr lang="en-US" sz="1200" kern="1200" dirty="0" err="1" smtClean="0">
                <a:solidFill>
                  <a:schemeClr val="tx1"/>
                </a:solidFill>
                <a:latin typeface="+mn-lt"/>
                <a:ea typeface="+mn-ea"/>
                <a:cs typeface="+mn-cs"/>
              </a:rPr>
              <a:t>Mr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Bouazizi</a:t>
            </a:r>
            <a:r>
              <a:rPr lang="en-US" sz="1200" kern="1200" dirty="0" smtClean="0">
                <a:solidFill>
                  <a:schemeClr val="tx1"/>
                </a:solidFill>
                <a:latin typeface="+mn-lt"/>
                <a:ea typeface="+mn-ea"/>
                <a:cs typeface="+mn-cs"/>
              </a:rPr>
              <a:t> setting himself on fire, and dying three weeks later in hospital.</a:t>
            </a:r>
          </a:p>
          <a:p>
            <a:r>
              <a:rPr lang="en-US" sz="1200" kern="1200" dirty="0" smtClean="0">
                <a:solidFill>
                  <a:schemeClr val="tx1"/>
                </a:solidFill>
                <a:latin typeface="+mn-lt"/>
                <a:ea typeface="+mn-ea"/>
                <a:cs typeface="+mn-cs"/>
              </a:rPr>
              <a:t>His death stirred up a wave that took with it, presidents Ben Ali of Tunisia, Hosni Mubarak of Egypt and Muammar </a:t>
            </a:r>
            <a:r>
              <a:rPr lang="en-US" sz="1200" kern="1200" dirty="0" err="1" smtClean="0">
                <a:solidFill>
                  <a:schemeClr val="tx1"/>
                </a:solidFill>
                <a:latin typeface="+mn-lt"/>
                <a:ea typeface="+mn-ea"/>
                <a:cs typeface="+mn-cs"/>
              </a:rPr>
              <a:t>Gadaffi</a:t>
            </a:r>
            <a:r>
              <a:rPr lang="en-US" sz="1200" kern="1200" dirty="0" smtClean="0">
                <a:solidFill>
                  <a:schemeClr val="tx1"/>
                </a:solidFill>
                <a:latin typeface="+mn-lt"/>
                <a:ea typeface="+mn-ea"/>
                <a:cs typeface="+mn-cs"/>
              </a:rPr>
              <a:t> of Libya.  Mohammed </a:t>
            </a:r>
            <a:r>
              <a:rPr lang="en-US" sz="1200" kern="1200" dirty="0" err="1" smtClean="0">
                <a:solidFill>
                  <a:schemeClr val="tx1"/>
                </a:solidFill>
                <a:latin typeface="+mn-lt"/>
                <a:ea typeface="+mn-ea"/>
                <a:cs typeface="+mn-cs"/>
              </a:rPr>
              <a:t>Bouazizi</a:t>
            </a:r>
            <a:r>
              <a:rPr lang="en-US" sz="1200" kern="1200" dirty="0" smtClean="0">
                <a:solidFill>
                  <a:schemeClr val="tx1"/>
                </a:solidFill>
                <a:latin typeface="+mn-lt"/>
                <a:ea typeface="+mn-ea"/>
                <a:cs typeface="+mn-cs"/>
              </a:rPr>
              <a:t> shows just how contentious the issue of street vendors and their source of livelihood can be. This week, the Kampala Capital City Authority (KCCA) has moved to clean Kampala of street vendors, to, as the city’s executive director put it, decongest the city and allow licensed traders carry out business.</a:t>
            </a:r>
          </a:p>
          <a:p>
            <a:r>
              <a:rPr lang="en-US" sz="1200" kern="1200" dirty="0" smtClean="0">
                <a:solidFill>
                  <a:schemeClr val="tx1"/>
                </a:solidFill>
                <a:latin typeface="+mn-lt"/>
                <a:ea typeface="+mn-ea"/>
                <a:cs typeface="+mn-cs"/>
              </a:rPr>
              <a:t>The move puts the capital city at a crossroads of sorts. On one end, is a drive to </a:t>
            </a:r>
            <a:r>
              <a:rPr lang="en-US" sz="1200" kern="1200" dirty="0" err="1" smtClean="0">
                <a:solidFill>
                  <a:schemeClr val="tx1"/>
                </a:solidFill>
                <a:latin typeface="+mn-lt"/>
                <a:ea typeface="+mn-ea"/>
                <a:cs typeface="+mn-cs"/>
              </a:rPr>
              <a:t>modernise</a:t>
            </a:r>
            <a:r>
              <a:rPr lang="en-US" sz="1200" kern="1200" dirty="0" smtClean="0">
                <a:solidFill>
                  <a:schemeClr val="tx1"/>
                </a:solidFill>
                <a:latin typeface="+mn-lt"/>
                <a:ea typeface="+mn-ea"/>
                <a:cs typeface="+mn-cs"/>
              </a:rPr>
              <a:t> a scarred, dirty, third-world city while on the other, is the livelihood of over 8,000 city inhabitants and what could become of them if their fortunes took a turn for the worse after the eviction.</a:t>
            </a:r>
          </a:p>
          <a:p>
            <a:r>
              <a:rPr lang="en-US" sz="1200" b="1" kern="1200" dirty="0" smtClean="0">
                <a:solidFill>
                  <a:schemeClr val="tx1"/>
                </a:solidFill>
                <a:latin typeface="+mn-lt"/>
                <a:ea typeface="+mn-ea"/>
                <a:cs typeface="+mn-cs"/>
              </a:rPr>
              <a:t>Struggle for survival</a:t>
            </a:r>
            <a:r>
              <a:rPr lang="en-US" sz="1200" b="0" kern="1200" dirty="0" smtClean="0">
                <a:solidFill>
                  <a:schemeClr val="tx1"/>
                </a:solidFill>
                <a:latin typeface="+mn-lt"/>
                <a:ea typeface="+mn-ea"/>
                <a:cs typeface="+mn-cs"/>
              </a:rPr>
              <a:t> For vendors, the eviction is an act of taking away the very plate from which they are feeding and replacing it with nothing. </a:t>
            </a:r>
            <a:r>
              <a:rPr lang="en-US" sz="1200" b="0" kern="1200" dirty="0" err="1" smtClean="0">
                <a:solidFill>
                  <a:schemeClr val="tx1"/>
                </a:solidFill>
                <a:latin typeface="+mn-lt"/>
                <a:ea typeface="+mn-ea"/>
                <a:cs typeface="+mn-cs"/>
              </a:rPr>
              <a:t>Mr</a:t>
            </a:r>
            <a:r>
              <a:rPr lang="en-US" sz="1200" b="0" kern="1200" dirty="0" smtClean="0">
                <a:solidFill>
                  <a:schemeClr val="tx1"/>
                </a:solidFill>
                <a:latin typeface="+mn-lt"/>
                <a:ea typeface="+mn-ea"/>
                <a:cs typeface="+mn-cs"/>
              </a:rPr>
              <a:t> Peter </a:t>
            </a:r>
            <a:r>
              <a:rPr lang="en-US" sz="1200" b="0" kern="1200" dirty="0" err="1" smtClean="0">
                <a:solidFill>
                  <a:schemeClr val="tx1"/>
                </a:solidFill>
                <a:latin typeface="+mn-lt"/>
                <a:ea typeface="+mn-ea"/>
                <a:cs typeface="+mn-cs"/>
              </a:rPr>
              <a:t>Were’s</a:t>
            </a:r>
            <a:r>
              <a:rPr lang="en-US" sz="1200" b="0" kern="1200" dirty="0" smtClean="0">
                <a:solidFill>
                  <a:schemeClr val="tx1"/>
                </a:solidFill>
                <a:latin typeface="+mn-lt"/>
                <a:ea typeface="+mn-ea"/>
                <a:cs typeface="+mn-cs"/>
              </a:rPr>
              <a:t> cat and mouse games with the green and yellow dressed city law enforcers have cost him a few thousand shillings in the past year. But they never convinced the dealer in shoes and belts to seek a permanent place to practice his trade.</a:t>
            </a:r>
          </a:p>
          <a:p>
            <a:r>
              <a:rPr lang="en-US" sz="1200" b="0" kern="1200" dirty="0" smtClean="0">
                <a:solidFill>
                  <a:schemeClr val="tx1"/>
                </a:solidFill>
                <a:latin typeface="+mn-lt"/>
                <a:ea typeface="+mn-ea"/>
                <a:cs typeface="+mn-cs"/>
              </a:rPr>
              <a:t>“This year has been harder,” he says. “One time three officers caught me and took three of my pairs of shoes. I had to pay them Shs15,000 to get back my shoes. About a month after that, the same people caught me again. They asked for more because they remembered me. After begging and almost promising to give them shoes, they took Shs15,000 again,” he adds.</a:t>
            </a:r>
          </a:p>
          <a:p>
            <a:r>
              <a:rPr lang="en-US" sz="1200" b="0" kern="1200" dirty="0" smtClean="0">
                <a:solidFill>
                  <a:schemeClr val="tx1"/>
                </a:solidFill>
                <a:latin typeface="+mn-lt"/>
                <a:ea typeface="+mn-ea"/>
                <a:cs typeface="+mn-cs"/>
              </a:rPr>
              <a:t>Why then did he stay on the streets, where he lost money worth a pair of shoes in just two brushes with the law? “Some of those people in the markets can spend a whole day without selling anything,” he says. “That is not business. At least here I see the customers, talk to them and I may even convince them to buy. In the markets, customers only come if they have decided to come and buy.” </a:t>
            </a:r>
            <a:r>
              <a:rPr lang="en-US" sz="1200" b="0" kern="1200" dirty="0" err="1" smtClean="0">
                <a:solidFill>
                  <a:schemeClr val="tx1"/>
                </a:solidFill>
                <a:latin typeface="+mn-lt"/>
                <a:ea typeface="+mn-ea"/>
                <a:cs typeface="+mn-cs"/>
              </a:rPr>
              <a:t>Mr</a:t>
            </a:r>
            <a:r>
              <a:rPr lang="en-US" sz="1200" b="0" kern="1200" dirty="0" smtClean="0">
                <a:solidFill>
                  <a:schemeClr val="tx1"/>
                </a:solidFill>
                <a:latin typeface="+mn-lt"/>
                <a:ea typeface="+mn-ea"/>
                <a:cs typeface="+mn-cs"/>
              </a:rPr>
              <a:t> Were was by Friday evening last week, still selling shoes and belts, standing outside Cham Towers on Kampala road. In there stands another problem in resettling the evicted vendors. Many do not want to go into markets. “How can they say we go to markets out of the city? Our customers are in town but they want us to go outside the city. Who will we sell to now?” says Rashid, who sold clothes on </a:t>
            </a:r>
            <a:r>
              <a:rPr lang="en-US" sz="1200" b="0" kern="1200" dirty="0" err="1" smtClean="0">
                <a:solidFill>
                  <a:schemeClr val="tx1"/>
                </a:solidFill>
                <a:latin typeface="+mn-lt"/>
                <a:ea typeface="+mn-ea"/>
                <a:cs typeface="+mn-cs"/>
              </a:rPr>
              <a:t>Luwum</a:t>
            </a:r>
            <a:r>
              <a:rPr lang="en-US" sz="1200" b="0" kern="1200" dirty="0" smtClean="0">
                <a:solidFill>
                  <a:schemeClr val="tx1"/>
                </a:solidFill>
                <a:latin typeface="+mn-lt"/>
                <a:ea typeface="+mn-ea"/>
                <a:cs typeface="+mn-cs"/>
              </a:rPr>
              <a:t> Street.</a:t>
            </a:r>
          </a:p>
          <a:p>
            <a:r>
              <a:rPr lang="en-US" sz="1200" b="0" kern="1200" dirty="0" smtClean="0">
                <a:solidFill>
                  <a:schemeClr val="tx1"/>
                </a:solidFill>
                <a:latin typeface="+mn-lt"/>
                <a:ea typeface="+mn-ea"/>
                <a:cs typeface="+mn-cs"/>
              </a:rPr>
              <a:t>Where to next? KCCA said it had identified over 86 markets in Kampala into which the 8,000 vendors could be accommodated. These included the prime </a:t>
            </a:r>
            <a:r>
              <a:rPr lang="en-US" sz="1200" b="0" kern="1200" dirty="0" err="1" smtClean="0">
                <a:solidFill>
                  <a:schemeClr val="tx1"/>
                </a:solidFill>
                <a:latin typeface="+mn-lt"/>
                <a:ea typeface="+mn-ea"/>
                <a:cs typeface="+mn-cs"/>
              </a:rPr>
              <a:t>Nakawa</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Nakasero</a:t>
            </a:r>
            <a:r>
              <a:rPr lang="en-US" sz="1200" b="0" kern="1200" dirty="0" smtClean="0">
                <a:solidFill>
                  <a:schemeClr val="tx1"/>
                </a:solidFill>
                <a:latin typeface="+mn-lt"/>
                <a:ea typeface="+mn-ea"/>
                <a:cs typeface="+mn-cs"/>
              </a:rPr>
              <a:t> and </a:t>
            </a:r>
            <a:r>
              <a:rPr lang="en-US" sz="1200" b="0" kern="1200" dirty="0" err="1" smtClean="0">
                <a:solidFill>
                  <a:schemeClr val="tx1"/>
                </a:solidFill>
                <a:latin typeface="+mn-lt"/>
                <a:ea typeface="+mn-ea"/>
                <a:cs typeface="+mn-cs"/>
              </a:rPr>
              <a:t>Nakivubo</a:t>
            </a:r>
            <a:r>
              <a:rPr lang="en-US" sz="1200" b="0" kern="1200" dirty="0" smtClean="0">
                <a:solidFill>
                  <a:schemeClr val="tx1"/>
                </a:solidFill>
                <a:latin typeface="+mn-lt"/>
                <a:ea typeface="+mn-ea"/>
                <a:cs typeface="+mn-cs"/>
              </a:rPr>
              <a:t> Park-yard markets. Vendors like </a:t>
            </a:r>
            <a:r>
              <a:rPr lang="en-US" sz="1200" b="0" kern="1200" dirty="0" err="1" smtClean="0">
                <a:solidFill>
                  <a:schemeClr val="tx1"/>
                </a:solidFill>
                <a:latin typeface="+mn-lt"/>
                <a:ea typeface="+mn-ea"/>
                <a:cs typeface="+mn-cs"/>
              </a:rPr>
              <a:t>Mr</a:t>
            </a:r>
            <a:r>
              <a:rPr lang="en-US" sz="1200" b="0" kern="1200" dirty="0" smtClean="0">
                <a:solidFill>
                  <a:schemeClr val="tx1"/>
                </a:solidFill>
                <a:latin typeface="+mn-lt"/>
                <a:ea typeface="+mn-ea"/>
                <a:cs typeface="+mn-cs"/>
              </a:rPr>
              <a:t> Were, however, said charges in the markets were too high and would eat into any profits made. The combination of rental charges in the markets and an unavailability of space could thus undermine any resettlement into those markets.</a:t>
            </a:r>
          </a:p>
          <a:p>
            <a:r>
              <a:rPr lang="en-US" sz="1200" b="0" kern="1200" dirty="0" smtClean="0">
                <a:solidFill>
                  <a:schemeClr val="tx1"/>
                </a:solidFill>
                <a:latin typeface="+mn-lt"/>
                <a:ea typeface="+mn-ea"/>
                <a:cs typeface="+mn-cs"/>
              </a:rPr>
              <a:t>Although KCCA listed </a:t>
            </a:r>
            <a:r>
              <a:rPr lang="en-US" sz="1200" b="0" kern="1200" dirty="0" err="1" smtClean="0">
                <a:solidFill>
                  <a:schemeClr val="tx1"/>
                </a:solidFill>
                <a:latin typeface="+mn-lt"/>
                <a:ea typeface="+mn-ea"/>
                <a:cs typeface="+mn-cs"/>
              </a:rPr>
              <a:t>Nakivubo</a:t>
            </a:r>
            <a:r>
              <a:rPr lang="en-US" sz="1200" b="0" kern="1200" dirty="0" smtClean="0">
                <a:solidFill>
                  <a:schemeClr val="tx1"/>
                </a:solidFill>
                <a:latin typeface="+mn-lt"/>
                <a:ea typeface="+mn-ea"/>
                <a:cs typeface="+mn-cs"/>
              </a:rPr>
              <a:t> Park-yard market (</a:t>
            </a:r>
            <a:r>
              <a:rPr lang="en-US" sz="1200" b="0" kern="1200" dirty="0" err="1" smtClean="0">
                <a:solidFill>
                  <a:schemeClr val="tx1"/>
                </a:solidFill>
                <a:latin typeface="+mn-lt"/>
                <a:ea typeface="+mn-ea"/>
                <a:cs typeface="+mn-cs"/>
              </a:rPr>
              <a:t>Owino</a:t>
            </a:r>
            <a:r>
              <a:rPr lang="en-US" sz="1200" b="0" kern="1200" dirty="0" smtClean="0">
                <a:solidFill>
                  <a:schemeClr val="tx1"/>
                </a:solidFill>
                <a:latin typeface="+mn-lt"/>
                <a:ea typeface="+mn-ea"/>
                <a:cs typeface="+mn-cs"/>
              </a:rPr>
              <a:t>) among possible resettlement markets, there is no space for the vendors to go in there. All the slots in the market are “owned” by a network of “landlords” who booked them years ago. These landlords do not necessarily trade inside the market, Silas </a:t>
            </a:r>
            <a:r>
              <a:rPr lang="en-US" sz="1200" b="0" kern="1200" dirty="0" err="1" smtClean="0">
                <a:solidFill>
                  <a:schemeClr val="tx1"/>
                </a:solidFill>
                <a:latin typeface="+mn-lt"/>
                <a:ea typeface="+mn-ea"/>
                <a:cs typeface="+mn-cs"/>
              </a:rPr>
              <a:t>Kiwewa</a:t>
            </a:r>
            <a:r>
              <a:rPr lang="en-US" sz="1200" b="0" kern="1200" dirty="0" smtClean="0">
                <a:solidFill>
                  <a:schemeClr val="tx1"/>
                </a:solidFill>
                <a:latin typeface="+mn-lt"/>
                <a:ea typeface="+mn-ea"/>
                <a:cs typeface="+mn-cs"/>
              </a:rPr>
              <a:t>, a vendor at the market says. “They divide up their slots and then lease them out to any interested vendor. A vendor then sets up a stall in the agreed spot. They negotiate a price, which is usually about Shs70,000 per month. On top of that, vendors would then have to pay a fee to the market’s leadership of about Shs30,000,” he says.</a:t>
            </a:r>
          </a:p>
          <a:p>
            <a:r>
              <a:rPr lang="en-US" sz="1200" b="0" kern="1200" dirty="0" err="1" smtClean="0">
                <a:solidFill>
                  <a:schemeClr val="tx1"/>
                </a:solidFill>
                <a:latin typeface="+mn-lt"/>
                <a:ea typeface="+mn-ea"/>
                <a:cs typeface="+mn-cs"/>
              </a:rPr>
              <a:t>Mr</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Sulaiman</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Lubega</a:t>
            </a:r>
            <a:r>
              <a:rPr lang="en-US" sz="1200" b="0" kern="1200" dirty="0" smtClean="0">
                <a:solidFill>
                  <a:schemeClr val="tx1"/>
                </a:solidFill>
                <a:latin typeface="+mn-lt"/>
                <a:ea typeface="+mn-ea"/>
                <a:cs typeface="+mn-cs"/>
              </a:rPr>
              <a:t>, the market’s chairperson, confirmed details of the ownership setting but said the monthly amount paid is Shs10,400 only and not Shs30,000.” This landlord setting squarely undoes attempts to relocate vendors into the market as there is no new space for them to walk into. Park-yard market would seem to be the ideal relocation for the vendors, most of whom traded in down-town Kampala. But its crowdedness closes out an alternative located right near to where their former business base was.</a:t>
            </a:r>
          </a:p>
          <a:p>
            <a:r>
              <a:rPr lang="en-US" sz="1200" b="0" kern="1200" dirty="0" smtClean="0">
                <a:solidFill>
                  <a:schemeClr val="tx1"/>
                </a:solidFill>
                <a:latin typeface="+mn-lt"/>
                <a:ea typeface="+mn-ea"/>
                <a:cs typeface="+mn-cs"/>
              </a:rPr>
              <a:t>KCCA spokesperson, </a:t>
            </a:r>
            <a:r>
              <a:rPr lang="en-US" sz="1200" b="0" kern="1200" dirty="0" err="1" smtClean="0">
                <a:solidFill>
                  <a:schemeClr val="tx1"/>
                </a:solidFill>
                <a:latin typeface="+mn-lt"/>
                <a:ea typeface="+mn-ea"/>
                <a:cs typeface="+mn-cs"/>
              </a:rPr>
              <a:t>Mr</a:t>
            </a:r>
            <a:r>
              <a:rPr lang="en-US" sz="1200" b="0" kern="1200" dirty="0" smtClean="0">
                <a:solidFill>
                  <a:schemeClr val="tx1"/>
                </a:solidFill>
                <a:latin typeface="+mn-lt"/>
                <a:ea typeface="+mn-ea"/>
                <a:cs typeface="+mn-cs"/>
              </a:rPr>
              <a:t> Simon </a:t>
            </a:r>
            <a:r>
              <a:rPr lang="en-US" sz="1200" b="0" kern="1200" dirty="0" err="1" smtClean="0">
                <a:solidFill>
                  <a:schemeClr val="tx1"/>
                </a:solidFill>
                <a:latin typeface="+mn-lt"/>
                <a:ea typeface="+mn-ea"/>
                <a:cs typeface="+mn-cs"/>
              </a:rPr>
              <a:t>Muhumuza</a:t>
            </a:r>
            <a:r>
              <a:rPr lang="en-US" sz="1200" b="0" kern="1200" dirty="0" smtClean="0">
                <a:solidFill>
                  <a:schemeClr val="tx1"/>
                </a:solidFill>
                <a:latin typeface="+mn-lt"/>
                <a:ea typeface="+mn-ea"/>
                <a:cs typeface="+mn-cs"/>
              </a:rPr>
              <a:t>, says the list of markets which included Park-yard is an old one and that in a newer list, the market had been scrapped off.</a:t>
            </a:r>
          </a:p>
          <a:p>
            <a:r>
              <a:rPr lang="en-US" sz="1200" b="0" kern="1200" dirty="0" smtClean="0">
                <a:solidFill>
                  <a:schemeClr val="tx1"/>
                </a:solidFill>
                <a:latin typeface="+mn-lt"/>
                <a:ea typeface="+mn-ea"/>
                <a:cs typeface="+mn-cs"/>
              </a:rPr>
              <a:t>At </a:t>
            </a:r>
            <a:r>
              <a:rPr lang="en-US" sz="1200" b="0" kern="1200" dirty="0" err="1" smtClean="0">
                <a:solidFill>
                  <a:schemeClr val="tx1"/>
                </a:solidFill>
                <a:latin typeface="+mn-lt"/>
                <a:ea typeface="+mn-ea"/>
                <a:cs typeface="+mn-cs"/>
              </a:rPr>
              <a:t>Nakawa</a:t>
            </a:r>
            <a:r>
              <a:rPr lang="en-US" sz="1200" b="0" kern="1200" dirty="0" smtClean="0">
                <a:solidFill>
                  <a:schemeClr val="tx1"/>
                </a:solidFill>
                <a:latin typeface="+mn-lt"/>
                <a:ea typeface="+mn-ea"/>
                <a:cs typeface="+mn-cs"/>
              </a:rPr>
              <a:t> market, the chairperson, Paddy </a:t>
            </a:r>
            <a:r>
              <a:rPr lang="en-US" sz="1200" b="0" kern="1200" dirty="0" err="1" smtClean="0">
                <a:solidFill>
                  <a:schemeClr val="tx1"/>
                </a:solidFill>
                <a:latin typeface="+mn-lt"/>
                <a:ea typeface="+mn-ea"/>
                <a:cs typeface="+mn-cs"/>
              </a:rPr>
              <a:t>Sentamu</a:t>
            </a:r>
            <a:r>
              <a:rPr lang="en-US" sz="1200" b="0" kern="1200" dirty="0" smtClean="0">
                <a:solidFill>
                  <a:schemeClr val="tx1"/>
                </a:solidFill>
                <a:latin typeface="+mn-lt"/>
                <a:ea typeface="+mn-ea"/>
                <a:cs typeface="+mn-cs"/>
              </a:rPr>
              <a:t>, said his market had space to accommodate between 300 and 500 extra vendors but only on the bare ground and not in the stalls, which are filled up. The charges at </a:t>
            </a:r>
            <a:r>
              <a:rPr lang="en-US" sz="1200" b="0" kern="1200" dirty="0" err="1" smtClean="0">
                <a:solidFill>
                  <a:schemeClr val="tx1"/>
                </a:solidFill>
                <a:latin typeface="+mn-lt"/>
                <a:ea typeface="+mn-ea"/>
                <a:cs typeface="+mn-cs"/>
              </a:rPr>
              <a:t>Nakawa</a:t>
            </a:r>
            <a:r>
              <a:rPr lang="en-US" sz="1200" b="0" kern="1200" dirty="0" smtClean="0">
                <a:solidFill>
                  <a:schemeClr val="tx1"/>
                </a:solidFill>
                <a:latin typeface="+mn-lt"/>
                <a:ea typeface="+mn-ea"/>
                <a:cs typeface="+mn-cs"/>
              </a:rPr>
              <a:t> are also divided into rental charges to KCCA and to landlords for stalls and shops. According to the market’s secretary, </a:t>
            </a:r>
            <a:r>
              <a:rPr lang="en-US" sz="1200" b="0" kern="1200" dirty="0" err="1" smtClean="0">
                <a:solidFill>
                  <a:schemeClr val="tx1"/>
                </a:solidFill>
                <a:latin typeface="+mn-lt"/>
                <a:ea typeface="+mn-ea"/>
                <a:cs typeface="+mn-cs"/>
              </a:rPr>
              <a:t>Baguma</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Rugumayo</a:t>
            </a:r>
            <a:r>
              <a:rPr lang="en-US" sz="1200" b="0" kern="1200" dirty="0" smtClean="0">
                <a:solidFill>
                  <a:schemeClr val="tx1"/>
                </a:solidFill>
                <a:latin typeface="+mn-lt"/>
                <a:ea typeface="+mn-ea"/>
                <a:cs typeface="+mn-cs"/>
              </a:rPr>
              <a:t>, it costs between Shs30,000 and Shs70,000 to rent a stall. On top of that, one would have to pay Shs9,100 to KCCA.</a:t>
            </a:r>
          </a:p>
          <a:p>
            <a:r>
              <a:rPr lang="en-US" sz="1200" b="1" kern="1200" dirty="0" smtClean="0">
                <a:solidFill>
                  <a:schemeClr val="tx1"/>
                </a:solidFill>
                <a:latin typeface="+mn-lt"/>
                <a:ea typeface="+mn-ea"/>
                <a:cs typeface="+mn-cs"/>
              </a:rPr>
              <a:t>Call for caution</a:t>
            </a:r>
            <a:r>
              <a:rPr lang="en-US" sz="1200" b="0" kern="1200" dirty="0" smtClean="0">
                <a:solidFill>
                  <a:schemeClr val="tx1"/>
                </a:solidFill>
                <a:latin typeface="+mn-lt"/>
                <a:ea typeface="+mn-ea"/>
                <a:cs typeface="+mn-cs"/>
              </a:rPr>
              <a:t> There is concern for the potential outcomes of the eviction if it is mishandled. </a:t>
            </a:r>
            <a:r>
              <a:rPr lang="en-US" sz="1200" b="0" kern="1200" dirty="0" err="1" smtClean="0">
                <a:solidFill>
                  <a:schemeClr val="tx1"/>
                </a:solidFill>
                <a:latin typeface="+mn-lt"/>
                <a:ea typeface="+mn-ea"/>
                <a:cs typeface="+mn-cs"/>
              </a:rPr>
              <a:t>Dr</a:t>
            </a:r>
            <a:r>
              <a:rPr lang="en-US" sz="1200" b="0" kern="1200" dirty="0" smtClean="0">
                <a:solidFill>
                  <a:schemeClr val="tx1"/>
                </a:solidFill>
                <a:latin typeface="+mn-lt"/>
                <a:ea typeface="+mn-ea"/>
                <a:cs typeface="+mn-cs"/>
              </a:rPr>
              <a:t> Faisal </a:t>
            </a:r>
            <a:r>
              <a:rPr lang="en-US" sz="1200" b="0" kern="1200" dirty="0" err="1" smtClean="0">
                <a:solidFill>
                  <a:schemeClr val="tx1"/>
                </a:solidFill>
                <a:latin typeface="+mn-lt"/>
                <a:ea typeface="+mn-ea"/>
                <a:cs typeface="+mn-cs"/>
              </a:rPr>
              <a:t>Buyinza</a:t>
            </a:r>
            <a:r>
              <a:rPr lang="en-US" sz="1200" b="0" kern="1200" dirty="0" smtClean="0">
                <a:solidFill>
                  <a:schemeClr val="tx1"/>
                </a:solidFill>
                <a:latin typeface="+mn-lt"/>
                <a:ea typeface="+mn-ea"/>
                <a:cs typeface="+mn-cs"/>
              </a:rPr>
              <a:t> from </a:t>
            </a:r>
            <a:r>
              <a:rPr lang="en-US" sz="1200" b="0" kern="1200" dirty="0" err="1" smtClean="0">
                <a:solidFill>
                  <a:schemeClr val="tx1"/>
                </a:solidFill>
                <a:latin typeface="+mn-lt"/>
                <a:ea typeface="+mn-ea"/>
                <a:cs typeface="+mn-cs"/>
              </a:rPr>
              <a:t>Makerere</a:t>
            </a:r>
            <a:r>
              <a:rPr lang="en-US" sz="1200" b="0" kern="1200" dirty="0" smtClean="0">
                <a:solidFill>
                  <a:schemeClr val="tx1"/>
                </a:solidFill>
                <a:latin typeface="+mn-lt"/>
                <a:ea typeface="+mn-ea"/>
                <a:cs typeface="+mn-cs"/>
              </a:rPr>
              <a:t> University’s (MUK) School of Economics, says KCCA should have gone slow. There is likelihood that crime could go high because people will have lost their source of living, he says. “KCCA should have first studied and surveyed the vendors’ contribution; they play a very big part in informal employment and create a lot of tax revenue,” he says.</a:t>
            </a:r>
          </a:p>
          <a:p>
            <a:r>
              <a:rPr lang="en-US" sz="1200" b="0" kern="1200" dirty="0" smtClean="0">
                <a:solidFill>
                  <a:schemeClr val="tx1"/>
                </a:solidFill>
                <a:latin typeface="+mn-lt"/>
                <a:ea typeface="+mn-ea"/>
                <a:cs typeface="+mn-cs"/>
              </a:rPr>
              <a:t>The issue of potential crime is one raised even by the vendors themselves. “The reason we are not pick-pocketing on the streets is because we have this simple work to do. If this is also taken away, don’t be surprised if there is an increase in the rate of crime,” says </a:t>
            </a:r>
            <a:r>
              <a:rPr lang="en-US" sz="1200" b="0" kern="1200" dirty="0" err="1" smtClean="0">
                <a:solidFill>
                  <a:schemeClr val="tx1"/>
                </a:solidFill>
                <a:latin typeface="+mn-lt"/>
                <a:ea typeface="+mn-ea"/>
                <a:cs typeface="+mn-cs"/>
              </a:rPr>
              <a:t>Mr</a:t>
            </a:r>
            <a:r>
              <a:rPr lang="en-US" sz="1200" b="0" kern="1200" dirty="0" smtClean="0">
                <a:solidFill>
                  <a:schemeClr val="tx1"/>
                </a:solidFill>
                <a:latin typeface="+mn-lt"/>
                <a:ea typeface="+mn-ea"/>
                <a:cs typeface="+mn-cs"/>
              </a:rPr>
              <a:t> Were. </a:t>
            </a:r>
            <a:r>
              <a:rPr lang="en-US" sz="1200" b="0" kern="1200" dirty="0" err="1" smtClean="0">
                <a:solidFill>
                  <a:schemeClr val="tx1"/>
                </a:solidFill>
                <a:latin typeface="+mn-lt"/>
                <a:ea typeface="+mn-ea"/>
                <a:cs typeface="+mn-cs"/>
              </a:rPr>
              <a:t>Mr</a:t>
            </a:r>
            <a:r>
              <a:rPr lang="en-US" sz="1200" b="0" kern="1200" dirty="0" smtClean="0">
                <a:solidFill>
                  <a:schemeClr val="tx1"/>
                </a:solidFill>
                <a:latin typeface="+mn-lt"/>
                <a:ea typeface="+mn-ea"/>
                <a:cs typeface="+mn-cs"/>
              </a:rPr>
              <a:t> Charles </a:t>
            </a:r>
            <a:r>
              <a:rPr lang="en-US" sz="1200" b="0" kern="1200" dirty="0" err="1" smtClean="0">
                <a:solidFill>
                  <a:schemeClr val="tx1"/>
                </a:solidFill>
                <a:latin typeface="+mn-lt"/>
                <a:ea typeface="+mn-ea"/>
                <a:cs typeface="+mn-cs"/>
              </a:rPr>
              <a:t>Omagor</a:t>
            </a:r>
            <a:r>
              <a:rPr lang="en-US" sz="1200" b="0" kern="1200" dirty="0" smtClean="0">
                <a:solidFill>
                  <a:schemeClr val="tx1"/>
                </a:solidFill>
                <a:latin typeface="+mn-lt"/>
                <a:ea typeface="+mn-ea"/>
                <a:cs typeface="+mn-cs"/>
              </a:rPr>
              <a:t>, dean at the Faculty of Commerce in </a:t>
            </a:r>
            <a:r>
              <a:rPr lang="en-US" sz="1200" b="0" kern="1200" dirty="0" err="1" smtClean="0">
                <a:solidFill>
                  <a:schemeClr val="tx1"/>
                </a:solidFill>
                <a:latin typeface="+mn-lt"/>
                <a:ea typeface="+mn-ea"/>
                <a:cs typeface="+mn-cs"/>
              </a:rPr>
              <a:t>Makerere</a:t>
            </a:r>
            <a:r>
              <a:rPr lang="en-US" sz="1200" b="0" kern="1200" dirty="0" smtClean="0">
                <a:solidFill>
                  <a:schemeClr val="tx1"/>
                </a:solidFill>
                <a:latin typeface="+mn-lt"/>
                <a:ea typeface="+mn-ea"/>
                <a:cs typeface="+mn-cs"/>
              </a:rPr>
              <a:t> University Business School (MUBS) acknowledged the need to create order in the city, but noted, there ought to be a sound back up plan of where to take the vendors.</a:t>
            </a:r>
          </a:p>
          <a:p>
            <a:r>
              <a:rPr lang="en-US" sz="1200" b="0" kern="1200" dirty="0" smtClean="0">
                <a:solidFill>
                  <a:schemeClr val="tx1"/>
                </a:solidFill>
                <a:latin typeface="+mn-lt"/>
                <a:ea typeface="+mn-ea"/>
                <a:cs typeface="+mn-cs"/>
              </a:rPr>
              <a:t>“The eviction is long overdue. We want order but where the vendors are supposed to be taken should be there. If there’s no place for the vendors to be taken, they (KCCA) should go slow. Most get their livelihood from there (markets.) It’s a case of either having food on the table or no food on the table,” says </a:t>
            </a:r>
            <a:r>
              <a:rPr lang="en-US" sz="1200" b="0" kern="1200" dirty="0" err="1" smtClean="0">
                <a:solidFill>
                  <a:schemeClr val="tx1"/>
                </a:solidFill>
                <a:latin typeface="+mn-lt"/>
                <a:ea typeface="+mn-ea"/>
                <a:cs typeface="+mn-cs"/>
              </a:rPr>
              <a:t>Mr</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Omagor</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Dr</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Buyinza</a:t>
            </a:r>
            <a:r>
              <a:rPr lang="en-US" sz="1200" b="0" kern="1200" dirty="0" smtClean="0">
                <a:solidFill>
                  <a:schemeClr val="tx1"/>
                </a:solidFill>
                <a:latin typeface="+mn-lt"/>
                <a:ea typeface="+mn-ea"/>
                <a:cs typeface="+mn-cs"/>
              </a:rPr>
              <a:t> added that vendors would shun any suggested resettlement places if they would not be able to do business there.</a:t>
            </a:r>
          </a:p>
          <a:p>
            <a:r>
              <a:rPr lang="en-US" sz="1200" b="0" kern="1200" dirty="0" smtClean="0">
                <a:solidFill>
                  <a:schemeClr val="tx1"/>
                </a:solidFill>
                <a:latin typeface="+mn-lt"/>
                <a:ea typeface="+mn-ea"/>
                <a:cs typeface="+mn-cs"/>
              </a:rPr>
              <a:t>The MUBS don also said the eviction could have an effect on pricing as the vendors had been helping </a:t>
            </a:r>
            <a:r>
              <a:rPr lang="en-US" sz="1200" b="0" kern="1200" dirty="0" err="1" smtClean="0">
                <a:solidFill>
                  <a:schemeClr val="tx1"/>
                </a:solidFill>
                <a:latin typeface="+mn-lt"/>
                <a:ea typeface="+mn-ea"/>
                <a:cs typeface="+mn-cs"/>
              </a:rPr>
              <a:t>neutralise</a:t>
            </a:r>
            <a:r>
              <a:rPr lang="en-US" sz="1200" b="0" kern="1200" dirty="0" smtClean="0">
                <a:solidFill>
                  <a:schemeClr val="tx1"/>
                </a:solidFill>
                <a:latin typeface="+mn-lt"/>
                <a:ea typeface="+mn-ea"/>
                <a:cs typeface="+mn-cs"/>
              </a:rPr>
              <a:t> prices offered by traders in shops. With the vendors gone therefore, shops would have no external competitor to hold back their prices.</a:t>
            </a:r>
            <a:endParaRPr lang="en-US" dirty="0"/>
          </a:p>
        </p:txBody>
      </p:sp>
      <p:sp>
        <p:nvSpPr>
          <p:cNvPr id="4" name="Slide Number Placeholder 3"/>
          <p:cNvSpPr>
            <a:spLocks noGrp="1"/>
          </p:cNvSpPr>
          <p:nvPr>
            <p:ph type="sldNum" sz="quarter" idx="10"/>
          </p:nvPr>
        </p:nvSpPr>
        <p:spPr/>
        <p:txBody>
          <a:bodyPr/>
          <a:lstStyle/>
          <a:p>
            <a:fld id="{2B8E384F-3C52-4C0B-9F0D-99D0A2E2ACFA}" type="slidenum">
              <a:rPr lang="en-GB" smtClean="0"/>
              <a:t>5</a:t>
            </a:fld>
            <a:endParaRPr lang="en-GB"/>
          </a:p>
        </p:txBody>
      </p:sp>
    </p:spTree>
    <p:extLst>
      <p:ext uri="{BB962C8B-B14F-4D97-AF65-F5344CB8AC3E}">
        <p14:creationId xmlns:p14="http://schemas.microsoft.com/office/powerpoint/2010/main" val="1545600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hlinkClick r:id="rId3"/>
              </a:rPr>
              <a:t>http://www.inclusivecities.org/wp-content/uploads/2012/07/Dobson_Success_Story_Saving_Mother_Market.pdf</a:t>
            </a:r>
            <a:r>
              <a:rPr lang="en-GB" sz="1200" dirty="0" smtClean="0"/>
              <a:t>,</a:t>
            </a:r>
          </a:p>
          <a:p>
            <a:r>
              <a:rPr lang="en-GB" sz="1200" dirty="0" smtClean="0">
                <a:hlinkClick r:id="rId4"/>
              </a:rPr>
              <a:t>http://wiego.org/informal_economy_law/street-vendors-and-law</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2B8E384F-3C52-4C0B-9F0D-99D0A2E2ACFA}" type="slidenum">
              <a:rPr lang="en-GB" smtClean="0"/>
              <a:t>9</a:t>
            </a:fld>
            <a:endParaRPr lang="en-GB"/>
          </a:p>
        </p:txBody>
      </p:sp>
    </p:spTree>
    <p:extLst>
      <p:ext uri="{BB962C8B-B14F-4D97-AF65-F5344CB8AC3E}">
        <p14:creationId xmlns:p14="http://schemas.microsoft.com/office/powerpoint/2010/main" val="2681267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http://</a:t>
            </a:r>
            <a:r>
              <a:rPr lang="en-US" sz="1200" kern="1200" dirty="0" err="1" smtClean="0">
                <a:solidFill>
                  <a:schemeClr val="tx1"/>
                </a:solidFill>
                <a:latin typeface="+mn-lt"/>
                <a:ea typeface="+mn-ea"/>
                <a:cs typeface="+mn-cs"/>
              </a:rPr>
              <a:t>www.thehindu.com</a:t>
            </a:r>
            <a:r>
              <a:rPr lang="en-US" sz="1200" kern="1200" dirty="0" smtClean="0">
                <a:solidFill>
                  <a:schemeClr val="tx1"/>
                </a:solidFill>
                <a:latin typeface="+mn-lt"/>
                <a:ea typeface="+mn-ea"/>
                <a:cs typeface="+mn-cs"/>
              </a:rPr>
              <a:t>/news/national/street-vendors-bill-passed-in-</a:t>
            </a:r>
            <a:r>
              <a:rPr lang="en-US" sz="1200" kern="1200" dirty="0" err="1" smtClean="0">
                <a:solidFill>
                  <a:schemeClr val="tx1"/>
                </a:solidFill>
                <a:latin typeface="+mn-lt"/>
                <a:ea typeface="+mn-ea"/>
                <a:cs typeface="+mn-cs"/>
              </a:rPr>
              <a:t>rajya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sabha</a:t>
            </a:r>
            <a:r>
              <a:rPr lang="en-US" sz="1200" kern="1200" smtClean="0">
                <a:solidFill>
                  <a:schemeClr val="tx1"/>
                </a:solidFill>
                <a:latin typeface="+mn-lt"/>
                <a:ea typeface="+mn-ea"/>
                <a:cs typeface="+mn-cs"/>
              </a:rPr>
              <a:t>/article5706501.ece</a:t>
            </a:r>
          </a:p>
          <a:p>
            <a:r>
              <a:rPr lang="en-US" sz="1200" kern="1200" smtClean="0">
                <a:solidFill>
                  <a:schemeClr val="tx1"/>
                </a:solidFill>
                <a:latin typeface="+mn-lt"/>
                <a:ea typeface="+mn-ea"/>
                <a:cs typeface="+mn-cs"/>
              </a:rPr>
              <a:t>Members </a:t>
            </a:r>
            <a:r>
              <a:rPr lang="en-US" sz="1200" kern="1200" dirty="0" smtClean="0">
                <a:solidFill>
                  <a:schemeClr val="tx1"/>
                </a:solidFill>
                <a:latin typeface="+mn-lt"/>
                <a:ea typeface="+mn-ea"/>
                <a:cs typeface="+mn-cs"/>
              </a:rPr>
              <a:t>of the National Association of Street Vendors of India (NASVI) staging a protest and indefinite hunger strike to seek support for passage of the Street Vendors Bill in </a:t>
            </a:r>
            <a:r>
              <a:rPr lang="en-US" sz="1200" kern="1200" dirty="0" err="1" smtClean="0">
                <a:solidFill>
                  <a:schemeClr val="tx1"/>
                </a:solidFill>
                <a:latin typeface="+mn-lt"/>
                <a:ea typeface="+mn-ea"/>
                <a:cs typeface="+mn-cs"/>
              </a:rPr>
              <a:t>Rajya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Sabha</a:t>
            </a:r>
            <a:r>
              <a:rPr lang="en-US" sz="1200" kern="1200" dirty="0" smtClean="0">
                <a:solidFill>
                  <a:schemeClr val="tx1"/>
                </a:solidFill>
                <a:latin typeface="+mn-lt"/>
                <a:ea typeface="+mn-ea"/>
                <a:cs typeface="+mn-cs"/>
              </a:rPr>
              <a:t>, at </a:t>
            </a:r>
            <a:r>
              <a:rPr lang="en-US" sz="1200" kern="1200" dirty="0" err="1" smtClean="0">
                <a:solidFill>
                  <a:schemeClr val="tx1"/>
                </a:solidFill>
                <a:latin typeface="+mn-lt"/>
                <a:ea typeface="+mn-ea"/>
                <a:cs typeface="+mn-cs"/>
              </a:rPr>
              <a:t>Jantar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Mantar</a:t>
            </a:r>
            <a:r>
              <a:rPr lang="en-US" sz="1200" kern="1200" dirty="0" smtClean="0">
                <a:solidFill>
                  <a:schemeClr val="tx1"/>
                </a:solidFill>
                <a:latin typeface="+mn-lt"/>
                <a:ea typeface="+mn-ea"/>
                <a:cs typeface="+mn-cs"/>
              </a:rPr>
              <a:t>, in New Delhi on Wednesday. The House passed the bill, which aimed at creating "conducive" atmosphere for street vendors and designated spaces for them to carry out their business. Photo: </a:t>
            </a:r>
            <a:r>
              <a:rPr lang="en-US" sz="1200" kern="1200" dirty="0" err="1" smtClean="0">
                <a:solidFill>
                  <a:schemeClr val="tx1"/>
                </a:solidFill>
                <a:latin typeface="+mn-lt"/>
                <a:ea typeface="+mn-ea"/>
                <a:cs typeface="+mn-cs"/>
              </a:rPr>
              <a:t>Shanker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Chakravarty</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Bill that provides for protection of livelihoods rights, social security of street vendors and for regulation of urban street vending in the country--the Street Vendors (Protection of Livelihood and Regulation of Street Vending) Bill, 2014--was passed in the </a:t>
            </a:r>
            <a:r>
              <a:rPr lang="en-US" sz="1200" kern="1200" dirty="0" err="1" smtClean="0">
                <a:solidFill>
                  <a:schemeClr val="tx1"/>
                </a:solidFill>
                <a:latin typeface="+mn-lt"/>
                <a:ea typeface="+mn-ea"/>
                <a:cs typeface="+mn-cs"/>
              </a:rPr>
              <a:t>Rajya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Sabha</a:t>
            </a:r>
            <a:r>
              <a:rPr lang="en-US" sz="1200" kern="1200" dirty="0" smtClean="0">
                <a:solidFill>
                  <a:schemeClr val="tx1"/>
                </a:solidFill>
                <a:latin typeface="+mn-lt"/>
                <a:ea typeface="+mn-ea"/>
                <a:cs typeface="+mn-cs"/>
              </a:rPr>
              <a:t> on Wednesday.</a:t>
            </a:r>
          </a:p>
          <a:p>
            <a:r>
              <a:rPr lang="en-US" sz="1200" kern="1200" dirty="0" smtClean="0">
                <a:solidFill>
                  <a:schemeClr val="tx1"/>
                </a:solidFill>
                <a:latin typeface="+mn-lt"/>
                <a:ea typeface="+mn-ea"/>
                <a:cs typeface="+mn-cs"/>
              </a:rPr>
              <a:t>Moving the Bill for consideration and Passing in the House, Minister of Housing and Urban Poverty Alleviation </a:t>
            </a:r>
            <a:r>
              <a:rPr lang="en-US" sz="1200" kern="1200" dirty="0" err="1" smtClean="0">
                <a:solidFill>
                  <a:schemeClr val="tx1"/>
                </a:solidFill>
                <a:latin typeface="+mn-lt"/>
                <a:ea typeface="+mn-ea"/>
                <a:cs typeface="+mn-cs"/>
              </a:rPr>
              <a:t>Girija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Vyass</a:t>
            </a:r>
            <a:r>
              <a:rPr lang="en-US" sz="1200" kern="1200" dirty="0" smtClean="0">
                <a:solidFill>
                  <a:schemeClr val="tx1"/>
                </a:solidFill>
                <a:latin typeface="+mn-lt"/>
                <a:ea typeface="+mn-ea"/>
                <a:cs typeface="+mn-cs"/>
              </a:rPr>
              <a:t> said street vendors constitute an integral part of the urban economy and not only a source of self-employment to the poor in cities and towns but also a means to provide affordable as well as convenient services to the urban population.</a:t>
            </a:r>
          </a:p>
          <a:p>
            <a:r>
              <a:rPr lang="en-US" sz="1200" kern="1200" dirty="0" smtClean="0">
                <a:solidFill>
                  <a:schemeClr val="tx1"/>
                </a:solidFill>
                <a:latin typeface="+mn-lt"/>
                <a:ea typeface="+mn-ea"/>
                <a:cs typeface="+mn-cs"/>
              </a:rPr>
              <a:t>The Provisions of the Bill are aimed at creating "conducive" atmosphere for street vendors, and designated spaces for them to carry out their business.</a:t>
            </a:r>
          </a:p>
          <a:p>
            <a:r>
              <a:rPr lang="en-US" sz="1200" kern="1200" dirty="0" smtClean="0">
                <a:solidFill>
                  <a:schemeClr val="tx1"/>
                </a:solidFill>
                <a:latin typeface="+mn-lt"/>
                <a:ea typeface="+mn-ea"/>
                <a:cs typeface="+mn-cs"/>
              </a:rPr>
              <a:t>The Bill provides for constitution of a Town Vending Authority in each Local Authority, which is the fulcrum of the Bill, for implementing the provisions of the Bill, survey of all existing street vendors, and subsequent survey at-least once in every five years, and issue of certificate of vending to all the street vendors identified in the survey, with preference to SC, ST, OBC, women, persons with disabilities and minorities.</a:t>
            </a:r>
          </a:p>
          <a:p>
            <a:r>
              <a:rPr lang="en-US" sz="1200" kern="1200" dirty="0" smtClean="0">
                <a:solidFill>
                  <a:schemeClr val="tx1"/>
                </a:solidFill>
                <a:latin typeface="+mn-lt"/>
                <a:ea typeface="+mn-ea"/>
                <a:cs typeface="+mn-cs"/>
              </a:rPr>
              <a:t>All existing street vendors, identified in the survey, will be accommodated in the vending zones subject to a norm conforming to 2.5 per cent of the population of the ward or zone or town or city and where the number of street vendors identified are more than the holding capacity of the vending zone, the Town Vending Committee (TVC) is required to carry out a draw of lots for issuing the certificate of vending for that vending zone and the remaining persons will be accommodated in any adjoining vending zone to avoid relocation.</a:t>
            </a:r>
          </a:p>
          <a:p>
            <a:r>
              <a:rPr lang="en-US" sz="1200" kern="1200" dirty="0" smtClean="0">
                <a:solidFill>
                  <a:schemeClr val="tx1"/>
                </a:solidFill>
                <a:latin typeface="+mn-lt"/>
                <a:ea typeface="+mn-ea"/>
                <a:cs typeface="+mn-cs"/>
              </a:rPr>
              <a:t>The Bill also provides guidelines that will have to be followed for the relocation, eviction and confiscation of goods and establishment of an independent dispute </a:t>
            </a:r>
            <a:r>
              <a:rPr lang="en-US" sz="1200" kern="1200" dirty="0" err="1" smtClean="0">
                <a:solidFill>
                  <a:schemeClr val="tx1"/>
                </a:solidFill>
                <a:latin typeface="+mn-lt"/>
                <a:ea typeface="+mn-ea"/>
                <a:cs typeface="+mn-cs"/>
              </a:rPr>
              <a:t>redressal</a:t>
            </a:r>
            <a:r>
              <a:rPr lang="en-US" sz="1200" kern="1200" dirty="0" smtClean="0">
                <a:solidFill>
                  <a:schemeClr val="tx1"/>
                </a:solidFill>
                <a:latin typeface="+mn-lt"/>
                <a:ea typeface="+mn-ea"/>
                <a:cs typeface="+mn-cs"/>
              </a:rPr>
              <a:t> mechanism under the chairmanship of retired judicial officers to maintain impartiality towards grievance </a:t>
            </a:r>
            <a:r>
              <a:rPr lang="en-US" sz="1200" kern="1200" dirty="0" err="1" smtClean="0">
                <a:solidFill>
                  <a:schemeClr val="tx1"/>
                </a:solidFill>
                <a:latin typeface="+mn-lt"/>
                <a:ea typeface="+mn-ea"/>
                <a:cs typeface="+mn-cs"/>
              </a:rPr>
              <a:t>redressal</a:t>
            </a:r>
            <a:r>
              <a:rPr lang="en-US" sz="1200" kern="1200" dirty="0" smtClean="0">
                <a:solidFill>
                  <a:schemeClr val="tx1"/>
                </a:solidFill>
                <a:latin typeface="+mn-lt"/>
                <a:ea typeface="+mn-ea"/>
                <a:cs typeface="+mn-cs"/>
              </a:rPr>
              <a:t> of street vendors.</a:t>
            </a:r>
          </a:p>
          <a:p>
            <a:r>
              <a:rPr lang="en-US" sz="1200" kern="1200" dirty="0" smtClean="0">
                <a:solidFill>
                  <a:schemeClr val="tx1"/>
                </a:solidFill>
                <a:latin typeface="+mn-lt"/>
                <a:ea typeface="+mn-ea"/>
                <a:cs typeface="+mn-cs"/>
              </a:rPr>
              <a:t>To safeguard vendors against excesses by the Police, Section 29 of the Bill provides for protection of street vendors from harassment by police and other authorities and provides for an overriding clause to ensure they carry on their business without the fear of harassment by the authorities under any other law.</a:t>
            </a:r>
            <a:endParaRPr lang="en-US" dirty="0"/>
          </a:p>
        </p:txBody>
      </p:sp>
      <p:sp>
        <p:nvSpPr>
          <p:cNvPr id="4" name="Slide Number Placeholder 3"/>
          <p:cNvSpPr>
            <a:spLocks noGrp="1"/>
          </p:cNvSpPr>
          <p:nvPr>
            <p:ph type="sldNum" sz="quarter" idx="10"/>
          </p:nvPr>
        </p:nvSpPr>
        <p:spPr/>
        <p:txBody>
          <a:bodyPr/>
          <a:lstStyle/>
          <a:p>
            <a:fld id="{2B8E384F-3C52-4C0B-9F0D-99D0A2E2ACFA}" type="slidenum">
              <a:rPr lang="en-GB" smtClean="0"/>
              <a:t>10</a:t>
            </a:fld>
            <a:endParaRPr lang="en-GB"/>
          </a:p>
        </p:txBody>
      </p:sp>
    </p:spTree>
    <p:extLst>
      <p:ext uri="{BB962C8B-B14F-4D97-AF65-F5344CB8AC3E}">
        <p14:creationId xmlns:p14="http://schemas.microsoft.com/office/powerpoint/2010/main" val="1586084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BD195BB-F27C-49F5-AAFD-5BACDF6CAD95}" type="datetimeFigureOut">
              <a:rPr lang="en-GB" smtClean="0"/>
              <a:t>12/11/2014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97EDB7-4FB2-477C-9E45-5169D97F0C06}" type="slidenum">
              <a:rPr lang="en-GB" smtClean="0"/>
              <a:t>‹#›</a:t>
            </a:fld>
            <a:endParaRPr lang="en-GB"/>
          </a:p>
        </p:txBody>
      </p:sp>
    </p:spTree>
    <p:extLst>
      <p:ext uri="{BB962C8B-B14F-4D97-AF65-F5344CB8AC3E}">
        <p14:creationId xmlns:p14="http://schemas.microsoft.com/office/powerpoint/2010/main" val="1623107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D195BB-F27C-49F5-AAFD-5BACDF6CAD95}" type="datetimeFigureOut">
              <a:rPr lang="en-GB" smtClean="0"/>
              <a:t>12/11/2014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97EDB7-4FB2-477C-9E45-5169D97F0C06}" type="slidenum">
              <a:rPr lang="en-GB" smtClean="0"/>
              <a:t>‹#›</a:t>
            </a:fld>
            <a:endParaRPr lang="en-GB"/>
          </a:p>
        </p:txBody>
      </p:sp>
    </p:spTree>
    <p:extLst>
      <p:ext uri="{BB962C8B-B14F-4D97-AF65-F5344CB8AC3E}">
        <p14:creationId xmlns:p14="http://schemas.microsoft.com/office/powerpoint/2010/main" val="71727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D195BB-F27C-49F5-AAFD-5BACDF6CAD95}" type="datetimeFigureOut">
              <a:rPr lang="en-GB" smtClean="0"/>
              <a:t>12/11/2014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97EDB7-4FB2-477C-9E45-5169D97F0C06}" type="slidenum">
              <a:rPr lang="en-GB" smtClean="0"/>
              <a:t>‹#›</a:t>
            </a:fld>
            <a:endParaRPr lang="en-GB"/>
          </a:p>
        </p:txBody>
      </p:sp>
    </p:spTree>
    <p:extLst>
      <p:ext uri="{BB962C8B-B14F-4D97-AF65-F5344CB8AC3E}">
        <p14:creationId xmlns:p14="http://schemas.microsoft.com/office/powerpoint/2010/main" val="3432313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8788" y="274638"/>
            <a:ext cx="8229600" cy="922337"/>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8788" y="1412875"/>
            <a:ext cx="4038600" cy="5184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9788" y="1412875"/>
            <a:ext cx="4038600" cy="2516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9788" y="4081463"/>
            <a:ext cx="4038600" cy="2516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85953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80280"/>
          </a:xfrm>
          <a:solidFill>
            <a:schemeClr val="accent1">
              <a:lumMod val="75000"/>
            </a:schemeClr>
          </a:solidFill>
        </p:spPr>
        <p:txBody>
          <a:bodyPr>
            <a:normAutofit/>
          </a:bodyPr>
          <a:lstStyle>
            <a:lvl1pPr marL="182563" indent="0">
              <a:defRPr sz="4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251284"/>
            <a:ext cx="7886700" cy="4925679"/>
          </a:xfrm>
        </p:spPr>
        <p:txBody>
          <a:bodyPr/>
          <a:lstStyle>
            <a:lvl1pPr marL="539750" indent="-357188">
              <a:spcBef>
                <a:spcPts val="1800"/>
              </a:spcBef>
              <a:defRPr>
                <a:latin typeface="Tahoma" panose="020B0604030504040204" pitchFamily="34" charset="0"/>
                <a:ea typeface="Tahoma" panose="020B0604030504040204" pitchFamily="34" charset="0"/>
                <a:cs typeface="Tahoma" panose="020B0604030504040204" pitchFamily="34" charset="0"/>
              </a:defRPr>
            </a:lvl1pPr>
            <a:lvl2pPr marL="1077913" indent="-355600">
              <a:lnSpc>
                <a:spcPct val="95000"/>
              </a:lnSpc>
              <a:spcBef>
                <a:spcPts val="1200"/>
              </a:spcBef>
              <a:tabLst>
                <a:tab pos="1165225" algn="l"/>
              </a:tabLst>
              <a:defRPr>
                <a:latin typeface="Tahoma" panose="020B0604030504040204" pitchFamily="34" charset="0"/>
                <a:ea typeface="Tahoma" panose="020B0604030504040204" pitchFamily="34" charset="0"/>
                <a:cs typeface="Tahoma" panose="020B0604030504040204" pitchFamily="34" charset="0"/>
              </a:defRPr>
            </a:lvl2pPr>
            <a:lvl3pPr marL="1433513" indent="-355600">
              <a:lnSpc>
                <a:spcPct val="95000"/>
              </a:lnSpc>
              <a:defRPr>
                <a:latin typeface="Tahoma" panose="020B0604030504040204" pitchFamily="34" charset="0"/>
                <a:ea typeface="Tahoma" panose="020B0604030504040204" pitchFamily="34" charset="0"/>
                <a:cs typeface="Tahoma" panose="020B0604030504040204" pitchFamily="34" charset="0"/>
              </a:defRPr>
            </a:lvl3pPr>
            <a:lvl4pPr>
              <a:lnSpc>
                <a:spcPct val="95000"/>
              </a:lnSpc>
              <a:defRPr>
                <a:latin typeface="Tahoma" panose="020B0604030504040204" pitchFamily="34" charset="0"/>
                <a:ea typeface="Tahoma" panose="020B0604030504040204" pitchFamily="34" charset="0"/>
                <a:cs typeface="Tahoma" panose="020B0604030504040204" pitchFamily="34" charset="0"/>
              </a:defRPr>
            </a:lvl4pPr>
            <a:lvl5pPr>
              <a:lnSpc>
                <a:spcPct val="95000"/>
              </a:lnSpc>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BD195BB-F27C-49F5-AAFD-5BACDF6CAD95}" type="datetimeFigureOut">
              <a:rPr lang="en-GB" smtClean="0"/>
              <a:t>12/11/2014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97EDB7-4FB2-477C-9E45-5169D97F0C06}" type="slidenum">
              <a:rPr lang="en-GB" smtClean="0"/>
              <a:t>‹#›</a:t>
            </a:fld>
            <a:endParaRPr lang="en-GB"/>
          </a:p>
        </p:txBody>
      </p:sp>
    </p:spTree>
    <p:extLst>
      <p:ext uri="{BB962C8B-B14F-4D97-AF65-F5344CB8AC3E}">
        <p14:creationId xmlns:p14="http://schemas.microsoft.com/office/powerpoint/2010/main" val="827471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062716"/>
            <a:ext cx="7886700" cy="1318438"/>
          </a:xfrm>
          <a:solidFill>
            <a:schemeClr val="accent1">
              <a:lumMod val="75000"/>
            </a:schemeClr>
          </a:solidFill>
        </p:spPr>
        <p:txBody>
          <a:bodyPr anchor="ctr">
            <a:normAutofit/>
          </a:bodyPr>
          <a:lstStyle>
            <a:lvl1pPr algn="ctr">
              <a:defRPr sz="4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41274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BD195BB-F27C-49F5-AAFD-5BACDF6CAD95}" type="datetimeFigureOut">
              <a:rPr lang="en-GB" smtClean="0"/>
              <a:t>12/11/2014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97EDB7-4FB2-477C-9E45-5169D97F0C06}" type="slidenum">
              <a:rPr lang="en-GB" smtClean="0"/>
              <a:t>‹#›</a:t>
            </a:fld>
            <a:endParaRPr lang="en-GB"/>
          </a:p>
        </p:txBody>
      </p:sp>
    </p:spTree>
    <p:extLst>
      <p:ext uri="{BB962C8B-B14F-4D97-AF65-F5344CB8AC3E}">
        <p14:creationId xmlns:p14="http://schemas.microsoft.com/office/powerpoint/2010/main" val="298334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D195BB-F27C-49F5-AAFD-5BACDF6CAD95}" type="datetimeFigureOut">
              <a:rPr lang="en-GB" smtClean="0"/>
              <a:t>12/11/2014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097EDB7-4FB2-477C-9E45-5169D97F0C06}" type="slidenum">
              <a:rPr lang="en-GB" smtClean="0"/>
              <a:t>‹#›</a:t>
            </a:fld>
            <a:endParaRPr lang="en-GB"/>
          </a:p>
        </p:txBody>
      </p:sp>
    </p:spTree>
    <p:extLst>
      <p:ext uri="{BB962C8B-B14F-4D97-AF65-F5344CB8AC3E}">
        <p14:creationId xmlns:p14="http://schemas.microsoft.com/office/powerpoint/2010/main" val="733940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BD195BB-F27C-49F5-AAFD-5BACDF6CAD95}" type="datetimeFigureOut">
              <a:rPr lang="en-GB" smtClean="0"/>
              <a:t>12/11/2014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097EDB7-4FB2-477C-9E45-5169D97F0C06}" type="slidenum">
              <a:rPr lang="en-GB" smtClean="0"/>
              <a:t>‹#›</a:t>
            </a:fld>
            <a:endParaRPr lang="en-GB"/>
          </a:p>
        </p:txBody>
      </p:sp>
    </p:spTree>
    <p:extLst>
      <p:ext uri="{BB962C8B-B14F-4D97-AF65-F5344CB8AC3E}">
        <p14:creationId xmlns:p14="http://schemas.microsoft.com/office/powerpoint/2010/main" val="1451708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D195BB-F27C-49F5-AAFD-5BACDF6CAD95}" type="datetimeFigureOut">
              <a:rPr lang="en-GB" smtClean="0"/>
              <a:t>12/11/2014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097EDB7-4FB2-477C-9E45-5169D97F0C06}" type="slidenum">
              <a:rPr lang="en-GB" smtClean="0"/>
              <a:t>‹#›</a:t>
            </a:fld>
            <a:endParaRPr lang="en-GB"/>
          </a:p>
        </p:txBody>
      </p:sp>
    </p:spTree>
    <p:extLst>
      <p:ext uri="{BB962C8B-B14F-4D97-AF65-F5344CB8AC3E}">
        <p14:creationId xmlns:p14="http://schemas.microsoft.com/office/powerpoint/2010/main" val="4178185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D195BB-F27C-49F5-AAFD-5BACDF6CAD95}" type="datetimeFigureOut">
              <a:rPr lang="en-GB" smtClean="0"/>
              <a:t>12/11/2014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97EDB7-4FB2-477C-9E45-5169D97F0C06}" type="slidenum">
              <a:rPr lang="en-GB" smtClean="0"/>
              <a:t>‹#›</a:t>
            </a:fld>
            <a:endParaRPr lang="en-GB"/>
          </a:p>
        </p:txBody>
      </p:sp>
    </p:spTree>
    <p:extLst>
      <p:ext uri="{BB962C8B-B14F-4D97-AF65-F5344CB8AC3E}">
        <p14:creationId xmlns:p14="http://schemas.microsoft.com/office/powerpoint/2010/main" val="950205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D195BB-F27C-49F5-AAFD-5BACDF6CAD95}" type="datetimeFigureOut">
              <a:rPr lang="en-GB" smtClean="0"/>
              <a:t>12/11/2014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97EDB7-4FB2-477C-9E45-5169D97F0C06}" type="slidenum">
              <a:rPr lang="en-GB" smtClean="0"/>
              <a:t>‹#›</a:t>
            </a:fld>
            <a:endParaRPr lang="en-GB"/>
          </a:p>
        </p:txBody>
      </p:sp>
    </p:spTree>
    <p:extLst>
      <p:ext uri="{BB962C8B-B14F-4D97-AF65-F5344CB8AC3E}">
        <p14:creationId xmlns:p14="http://schemas.microsoft.com/office/powerpoint/2010/main" val="18868272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D195BB-F27C-49F5-AAFD-5BACDF6CAD95}" type="datetimeFigureOut">
              <a:rPr lang="en-GB" smtClean="0"/>
              <a:t>12/11/2014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97EDB7-4FB2-477C-9E45-5169D97F0C06}" type="slidenum">
              <a:rPr lang="en-GB" smtClean="0"/>
              <a:t>‹#›</a:t>
            </a:fld>
            <a:endParaRPr lang="en-GB"/>
          </a:p>
        </p:txBody>
      </p:sp>
    </p:spTree>
    <p:extLst>
      <p:ext uri="{BB962C8B-B14F-4D97-AF65-F5344CB8AC3E}">
        <p14:creationId xmlns:p14="http://schemas.microsoft.com/office/powerpoint/2010/main" val="34571801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2060"/>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2060"/>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2060"/>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2060"/>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2060"/>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hidden="1"/>
          <p:cNvSpPr>
            <a:spLocks noGrp="1" noChangeArrowheads="1"/>
          </p:cNvSpPr>
          <p:nvPr>
            <p:ph type="title"/>
          </p:nvPr>
        </p:nvSpPr>
        <p:spPr/>
        <p:txBody>
          <a:bodyPr/>
          <a:lstStyle/>
          <a:p>
            <a:r>
              <a:rPr lang="en-US" dirty="0" smtClean="0">
                <a:solidFill>
                  <a:srgbClr val="FFFF00"/>
                </a:solidFill>
              </a:rPr>
              <a:t>Insurgent</a:t>
            </a:r>
            <a:endParaRPr lang="en-US" dirty="0">
              <a:solidFill>
                <a:srgbClr val="FFFF00"/>
              </a:solidFill>
            </a:endParaRPr>
          </a:p>
        </p:txBody>
      </p:sp>
      <p:sp>
        <p:nvSpPr>
          <p:cNvPr id="137219" name="Rectangle 3" descr="P1110352"/>
          <p:cNvSpPr>
            <a:spLocks noGrp="1" noChangeAspect="1" noChangeArrowheads="1"/>
          </p:cNvSpPr>
          <p:nvPr isPhoto="1"/>
        </p:nvSpPr>
        <p:spPr bwMode="auto">
          <a:xfrm>
            <a:off x="0" y="-74047"/>
            <a:ext cx="9143999" cy="693204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p:spPr>
        <p:txBody>
          <a:bodyPr/>
          <a:lstStyle/>
          <a:p>
            <a:pPr algn="r"/>
            <a:endParaRPr lang="en-US" sz="3600" b="0" i="1" dirty="0">
              <a:solidFill>
                <a:schemeClr val="bg1"/>
              </a:solidFill>
              <a:latin typeface="Arial" charset="0"/>
            </a:endParaRPr>
          </a:p>
        </p:txBody>
      </p:sp>
      <p:sp>
        <p:nvSpPr>
          <p:cNvPr id="4" name="Rectangle 7"/>
          <p:cNvSpPr>
            <a:spLocks noChangeArrowheads="1"/>
          </p:cNvSpPr>
          <p:nvPr/>
        </p:nvSpPr>
        <p:spPr bwMode="auto">
          <a:xfrm>
            <a:off x="366371" y="3520953"/>
            <a:ext cx="8397283" cy="2758586"/>
          </a:xfrm>
          <a:prstGeom prst="rect">
            <a:avLst/>
          </a:prstGeom>
          <a:noFill/>
          <a:ln w="9525">
            <a:noFill/>
            <a:miter lim="800000"/>
            <a:headEnd/>
            <a:tailEnd/>
          </a:ln>
          <a:effectLst/>
        </p:spPr>
        <p:txBody>
          <a:bodyPr lIns="0" tIns="0" rIns="0" bIns="0" anchor="ctr"/>
          <a:lstStyle/>
          <a:p>
            <a:pPr marL="342900" indent="-342900">
              <a:spcBef>
                <a:spcPts val="2856"/>
              </a:spcBef>
            </a:pPr>
            <a:r>
              <a:rPr lang="en-GB" sz="5400" b="1" dirty="0" smtClean="0">
                <a:solidFill>
                  <a:schemeClr val="bg1"/>
                </a:solidFill>
                <a:latin typeface="Trebuchet MS" pitchFamily="34" charset="0"/>
              </a:rPr>
              <a:t>Right to the city?</a:t>
            </a:r>
          </a:p>
          <a:p>
            <a:pPr marL="342900" indent="-342900">
              <a:spcBef>
                <a:spcPts val="2856"/>
              </a:spcBef>
            </a:pPr>
            <a:r>
              <a:rPr lang="en-US" sz="5400" b="1" dirty="0" smtClean="0">
                <a:solidFill>
                  <a:schemeClr val="bg1"/>
                </a:solidFill>
                <a:latin typeface="Trebuchet MS" pitchFamily="34" charset="0"/>
              </a:rPr>
              <a:t>        ‘</a:t>
            </a:r>
            <a:r>
              <a:rPr lang="en-GB" sz="5400" b="1" dirty="0" smtClean="0">
                <a:solidFill>
                  <a:schemeClr val="bg1"/>
                </a:solidFill>
                <a:latin typeface="Trebuchet MS" pitchFamily="34" charset="0"/>
              </a:rPr>
              <a:t>Urban Livelihoods’?</a:t>
            </a:r>
          </a:p>
        </p:txBody>
      </p:sp>
    </p:spTree>
    <p:extLst>
      <p:ext uri="{BB962C8B-B14F-4D97-AF65-F5344CB8AC3E}">
        <p14:creationId xmlns:p14="http://schemas.microsoft.com/office/powerpoint/2010/main" val="189896771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8900"/>
            <a:ext cx="9144000" cy="6067245"/>
          </a:xfrm>
          <a:prstGeom prst="rect">
            <a:avLst/>
          </a:prstGeom>
        </p:spPr>
      </p:pic>
      <p:sp>
        <p:nvSpPr>
          <p:cNvPr id="3" name="TextBox 2"/>
          <p:cNvSpPr txBox="1"/>
          <p:nvPr/>
        </p:nvSpPr>
        <p:spPr>
          <a:xfrm>
            <a:off x="135116" y="6340058"/>
            <a:ext cx="9008884" cy="446276"/>
          </a:xfrm>
          <a:prstGeom prst="rect">
            <a:avLst/>
          </a:prstGeom>
          <a:noFill/>
        </p:spPr>
        <p:txBody>
          <a:bodyPr wrap="square" rtlCol="0">
            <a:spAutoFit/>
          </a:bodyPr>
          <a:lstStyle/>
          <a:p>
            <a:r>
              <a:rPr lang="en-US" sz="2300" dirty="0" smtClean="0"/>
              <a:t>National Association of Street Vendors of India – celebrate new Bill - 2014</a:t>
            </a:r>
            <a:endParaRPr lang="en-US" sz="2300" dirty="0"/>
          </a:p>
        </p:txBody>
      </p:sp>
    </p:spTree>
    <p:extLst>
      <p:ext uri="{BB962C8B-B14F-4D97-AF65-F5344CB8AC3E}">
        <p14:creationId xmlns:p14="http://schemas.microsoft.com/office/powerpoint/2010/main" val="895401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76743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5287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kumasi4"/>
          <p:cNvPicPr>
            <a:picLocks noChangeAspect="1" noChangeArrowheads="1"/>
          </p:cNvPicPr>
          <p:nvPr/>
        </p:nvPicPr>
        <p:blipFill rotWithShape="1">
          <a:blip r:embed="rId2">
            <a:extLst>
              <a:ext uri="{28A0092B-C50C-407E-A947-70E740481C1C}">
                <a14:useLocalDpi xmlns:a14="http://schemas.microsoft.com/office/drawing/2010/main" val="0"/>
              </a:ext>
            </a:extLst>
          </a:blip>
          <a:srcRect l="1588"/>
          <a:stretch/>
        </p:blipFill>
        <p:spPr bwMode="auto">
          <a:xfrm>
            <a:off x="0" y="168876"/>
            <a:ext cx="9155962" cy="615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35116" y="6276624"/>
            <a:ext cx="9008884" cy="446276"/>
          </a:xfrm>
          <a:prstGeom prst="rect">
            <a:avLst/>
          </a:prstGeom>
          <a:noFill/>
        </p:spPr>
        <p:txBody>
          <a:bodyPr wrap="square" rtlCol="0">
            <a:spAutoFit/>
          </a:bodyPr>
          <a:lstStyle/>
          <a:p>
            <a:r>
              <a:rPr lang="en-US" sz="2300" dirty="0" smtClean="0"/>
              <a:t>Confiscations in Ghana</a:t>
            </a:r>
            <a:endParaRPr lang="en-US" sz="2300" dirty="0"/>
          </a:p>
        </p:txBody>
      </p:sp>
    </p:spTree>
    <p:extLst>
      <p:ext uri="{BB962C8B-B14F-4D97-AF65-F5344CB8AC3E}">
        <p14:creationId xmlns:p14="http://schemas.microsoft.com/office/powerpoint/2010/main" val="2462058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399" y="163160"/>
            <a:ext cx="9170399" cy="6164974"/>
          </a:xfrm>
          <a:prstGeom prst="rect">
            <a:avLst/>
          </a:prstGeom>
        </p:spPr>
      </p:pic>
      <p:sp>
        <p:nvSpPr>
          <p:cNvPr id="3" name="TextBox 2"/>
          <p:cNvSpPr txBox="1"/>
          <p:nvPr/>
        </p:nvSpPr>
        <p:spPr>
          <a:xfrm>
            <a:off x="135116" y="6340058"/>
            <a:ext cx="9008884" cy="446276"/>
          </a:xfrm>
          <a:prstGeom prst="rect">
            <a:avLst/>
          </a:prstGeom>
          <a:noFill/>
        </p:spPr>
        <p:txBody>
          <a:bodyPr wrap="square" rtlCol="0">
            <a:spAutoFit/>
          </a:bodyPr>
          <a:lstStyle/>
          <a:p>
            <a:r>
              <a:rPr lang="en-US" sz="2300" dirty="0" smtClean="0"/>
              <a:t>Evictions in </a:t>
            </a:r>
            <a:r>
              <a:rPr lang="en-US" sz="2300" dirty="0" err="1" smtClean="0"/>
              <a:t>Kamapal</a:t>
            </a:r>
            <a:r>
              <a:rPr lang="en-US" sz="2300" dirty="0" smtClean="0"/>
              <a:t> - 2011</a:t>
            </a:r>
            <a:endParaRPr lang="en-US" sz="2300" dirty="0"/>
          </a:p>
        </p:txBody>
      </p:sp>
    </p:spTree>
    <p:extLst>
      <p:ext uri="{BB962C8B-B14F-4D97-AF65-F5344CB8AC3E}">
        <p14:creationId xmlns:p14="http://schemas.microsoft.com/office/powerpoint/2010/main" val="4294302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1-11 at 21.30.41.png"/>
          <p:cNvPicPr>
            <a:picLocks noChangeAspect="1"/>
          </p:cNvPicPr>
          <p:nvPr/>
        </p:nvPicPr>
        <p:blipFill rotWithShape="1">
          <a:blip r:embed="rId2">
            <a:extLst>
              <a:ext uri="{28A0092B-C50C-407E-A947-70E740481C1C}">
                <a14:useLocalDpi xmlns:a14="http://schemas.microsoft.com/office/drawing/2010/main" val="0"/>
              </a:ext>
            </a:extLst>
          </a:blip>
          <a:srcRect l="29903" t="30384" r="9092" b="12695"/>
          <a:stretch/>
        </p:blipFill>
        <p:spPr>
          <a:xfrm>
            <a:off x="0" y="358047"/>
            <a:ext cx="9144000" cy="5332525"/>
          </a:xfrm>
          <a:prstGeom prst="rect">
            <a:avLst/>
          </a:prstGeom>
        </p:spPr>
      </p:pic>
      <p:pic>
        <p:nvPicPr>
          <p:cNvPr id="3" name="Picture 2"/>
          <p:cNvPicPr>
            <a:picLocks noChangeAspect="1"/>
          </p:cNvPicPr>
          <p:nvPr/>
        </p:nvPicPr>
        <p:blipFill>
          <a:blip r:embed="rId3"/>
          <a:stretch>
            <a:fillRect/>
          </a:stretch>
        </p:blipFill>
        <p:spPr>
          <a:xfrm>
            <a:off x="7002902" y="4839251"/>
            <a:ext cx="2141098" cy="2018749"/>
          </a:xfrm>
          <a:prstGeom prst="rect">
            <a:avLst/>
          </a:prstGeom>
        </p:spPr>
      </p:pic>
    </p:spTree>
    <p:extLst>
      <p:ext uri="{BB962C8B-B14F-4D97-AF65-F5344CB8AC3E}">
        <p14:creationId xmlns:p14="http://schemas.microsoft.com/office/powerpoint/2010/main" val="1163743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0" descr="Cover-poss2.jpg"/>
          <p:cNvPicPr>
            <a:picLocks noChangeAspect="1" noChangeArrowheads="1"/>
          </p:cNvPicPr>
          <p:nvPr/>
        </p:nvPicPr>
        <p:blipFill>
          <a:blip r:embed="rId2"/>
          <a:srcRect t="24274" b="52802"/>
          <a:stretch>
            <a:fillRect/>
          </a:stretch>
        </p:blipFill>
        <p:spPr bwMode="auto">
          <a:xfrm>
            <a:off x="-1" y="1935132"/>
            <a:ext cx="9160147" cy="3000396"/>
          </a:xfrm>
          <a:prstGeom prst="rect">
            <a:avLst/>
          </a:prstGeom>
          <a:noFill/>
        </p:spPr>
      </p:pic>
      <p:sp>
        <p:nvSpPr>
          <p:cNvPr id="7" name="Rectangle 2"/>
          <p:cNvSpPr>
            <a:spLocks noChangeArrowheads="1"/>
          </p:cNvSpPr>
          <p:nvPr/>
        </p:nvSpPr>
        <p:spPr bwMode="auto">
          <a:xfrm>
            <a:off x="0" y="357166"/>
            <a:ext cx="9144000" cy="1649404"/>
          </a:xfrm>
          <a:prstGeom prst="rect">
            <a:avLst/>
          </a:prstGeom>
          <a:solidFill>
            <a:srgbClr val="0000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4400" b="1" i="0" u="none" strike="noStrike" cap="none" normalizeH="0" baseline="0" dirty="0" smtClean="0">
                <a:ln>
                  <a:noFill/>
                </a:ln>
                <a:solidFill>
                  <a:srgbClr val="FFFFFF"/>
                </a:solidFill>
                <a:effectLst/>
                <a:latin typeface="Trebuchet MS" pitchFamily="34" charset="0"/>
                <a:ea typeface="Times New Roman" pitchFamily="18" charset="0"/>
                <a:cs typeface="Arial" pitchFamily="34" charset="0"/>
              </a:rPr>
              <a:t>Making Legal</a:t>
            </a:r>
            <a:r>
              <a:rPr kumimoji="0" lang="en-GB" sz="4400" b="1" i="0" u="none" strike="noStrike" cap="none" normalizeH="0" dirty="0" smtClean="0">
                <a:ln>
                  <a:noFill/>
                </a:ln>
                <a:solidFill>
                  <a:srgbClr val="FFFFFF"/>
                </a:solidFill>
                <a:effectLst/>
                <a:latin typeface="Trebuchet MS" pitchFamily="34" charset="0"/>
                <a:ea typeface="Times New Roman" pitchFamily="18" charset="0"/>
                <a:cs typeface="Arial" pitchFamily="34" charset="0"/>
              </a:rPr>
              <a:t> Space for the Poor:</a:t>
            </a:r>
          </a:p>
          <a:p>
            <a:pPr marL="0" marR="0" lvl="0" indent="0" algn="ctr" defTabSz="914400" rtl="0" eaLnBrk="1" fontAlgn="base" latinLnBrk="0" hangingPunct="1">
              <a:lnSpc>
                <a:spcPct val="100000"/>
              </a:lnSpc>
              <a:spcBef>
                <a:spcPct val="0"/>
              </a:spcBef>
              <a:spcAft>
                <a:spcPct val="0"/>
              </a:spcAft>
              <a:buClrTx/>
              <a:buSzTx/>
              <a:buFontTx/>
              <a:buNone/>
              <a:tabLst/>
            </a:pPr>
            <a:r>
              <a:rPr lang="en-GB" sz="4400" b="1" baseline="0" dirty="0" smtClean="0">
                <a:solidFill>
                  <a:srgbClr val="FFFFFF"/>
                </a:solidFill>
                <a:latin typeface="Trebuchet MS" pitchFamily="34" charset="0"/>
                <a:cs typeface="Arial" pitchFamily="34" charset="0"/>
              </a:rPr>
              <a:t>An Evaluation Toolkit</a:t>
            </a:r>
            <a:endParaRPr kumimoji="0" lang="en-GB" sz="4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8" descr="Cover-back.jpg"/>
          <p:cNvPicPr/>
          <p:nvPr/>
        </p:nvPicPr>
        <p:blipFill>
          <a:blip r:embed="rId3" cstate="print"/>
          <a:srcRect l="36967" t="73889" r="36798" b="16978"/>
          <a:stretch>
            <a:fillRect/>
          </a:stretch>
        </p:blipFill>
        <p:spPr>
          <a:xfrm>
            <a:off x="500034" y="4929198"/>
            <a:ext cx="2214546" cy="1071570"/>
          </a:xfrm>
          <a:prstGeom prst="rect">
            <a:avLst/>
          </a:prstGeom>
        </p:spPr>
      </p:pic>
      <p:pic>
        <p:nvPicPr>
          <p:cNvPr id="10" name="Picture 9" descr="Cover-back.jpg"/>
          <p:cNvPicPr/>
          <p:nvPr/>
        </p:nvPicPr>
        <p:blipFill>
          <a:blip r:embed="rId3" cstate="print"/>
          <a:srcRect l="9441" t="84465" r="49916" b="6704"/>
          <a:stretch>
            <a:fillRect/>
          </a:stretch>
        </p:blipFill>
        <p:spPr>
          <a:xfrm>
            <a:off x="3071802" y="4929198"/>
            <a:ext cx="2928958" cy="971552"/>
          </a:xfrm>
          <a:prstGeom prst="rect">
            <a:avLst/>
          </a:prstGeom>
        </p:spPr>
      </p:pic>
      <p:pic>
        <p:nvPicPr>
          <p:cNvPr id="11" name="Picture 10" descr="UKaid.jpg"/>
          <p:cNvPicPr/>
          <p:nvPr/>
        </p:nvPicPr>
        <p:blipFill>
          <a:blip r:embed="rId4" cstate="print"/>
          <a:stretch>
            <a:fillRect/>
          </a:stretch>
        </p:blipFill>
        <p:spPr>
          <a:xfrm>
            <a:off x="3428992" y="6000792"/>
            <a:ext cx="2071702" cy="714356"/>
          </a:xfrm>
          <a:prstGeom prst="rect">
            <a:avLst/>
          </a:prstGeom>
        </p:spPr>
      </p:pic>
      <p:pic>
        <p:nvPicPr>
          <p:cNvPr id="12" name="Picture 11" descr="Cover-back.jpg"/>
          <p:cNvPicPr/>
          <p:nvPr/>
        </p:nvPicPr>
        <p:blipFill>
          <a:blip r:embed="rId3" cstate="print"/>
          <a:srcRect l="52469" t="84682" r="9371" b="6185"/>
          <a:stretch>
            <a:fillRect/>
          </a:stretch>
        </p:blipFill>
        <p:spPr>
          <a:xfrm>
            <a:off x="6000760" y="5000636"/>
            <a:ext cx="2857520" cy="913450"/>
          </a:xfrm>
          <a:prstGeom prst="rect">
            <a:avLst/>
          </a:prstGeom>
        </p:spPr>
      </p:pic>
      <p:sp>
        <p:nvSpPr>
          <p:cNvPr id="2" name="Rectangle 1"/>
          <p:cNvSpPr/>
          <p:nvPr/>
        </p:nvSpPr>
        <p:spPr>
          <a:xfrm>
            <a:off x="3397978" y="3244334"/>
            <a:ext cx="2348044" cy="369332"/>
          </a:xfrm>
          <a:prstGeom prst="rect">
            <a:avLst/>
          </a:prstGeom>
        </p:spPr>
        <p:txBody>
          <a:bodyPr wrap="none">
            <a:spAutoFit/>
          </a:bodyPr>
          <a:lstStyle/>
          <a:p>
            <a:r>
              <a:rPr lang="en-US" dirty="0"/>
              <a:t>Brown A. R2C 121114A</a:t>
            </a:r>
          </a:p>
        </p:txBody>
      </p:sp>
    </p:spTree>
    <p:extLst>
      <p:ext uri="{BB962C8B-B14F-4D97-AF65-F5344CB8AC3E}">
        <p14:creationId xmlns:p14="http://schemas.microsoft.com/office/powerpoint/2010/main" val="1715604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1"/>
          <p:cNvPicPr/>
          <p:nvPr/>
        </p:nvPicPr>
        <p:blipFill>
          <a:blip r:embed="rId2" cstate="print"/>
          <a:srcRect/>
          <a:stretch>
            <a:fillRect/>
          </a:stretch>
        </p:blipFill>
        <p:spPr bwMode="auto">
          <a:xfrm>
            <a:off x="216186" y="243180"/>
            <a:ext cx="8701494" cy="1350998"/>
          </a:xfrm>
          <a:prstGeom prst="rect">
            <a:avLst/>
          </a:prstGeom>
          <a:noFill/>
          <a:ln w="9525">
            <a:noFill/>
            <a:miter lim="800000"/>
            <a:headEnd/>
            <a:tailEnd/>
          </a:ln>
        </p:spPr>
      </p:pic>
      <p:pic>
        <p:nvPicPr>
          <p:cNvPr id="4" name="Picture 3"/>
          <p:cNvPicPr>
            <a:picLocks noChangeAspect="1"/>
          </p:cNvPicPr>
          <p:nvPr/>
        </p:nvPicPr>
        <p:blipFill>
          <a:blip r:embed="rId3"/>
          <a:stretch>
            <a:fillRect/>
          </a:stretch>
        </p:blipFill>
        <p:spPr>
          <a:xfrm>
            <a:off x="4431817" y="3323862"/>
            <a:ext cx="4712182" cy="3534137"/>
          </a:xfrm>
          <a:prstGeom prst="rect">
            <a:avLst/>
          </a:prstGeom>
        </p:spPr>
      </p:pic>
      <p:pic>
        <p:nvPicPr>
          <p:cNvPr id="6" name="Picture 5"/>
          <p:cNvPicPr>
            <a:picLocks noChangeAspect="1"/>
          </p:cNvPicPr>
          <p:nvPr/>
        </p:nvPicPr>
        <p:blipFill>
          <a:blip r:embed="rId4"/>
          <a:stretch>
            <a:fillRect/>
          </a:stretch>
        </p:blipFill>
        <p:spPr>
          <a:xfrm>
            <a:off x="202674" y="1692538"/>
            <a:ext cx="4354163" cy="3265622"/>
          </a:xfrm>
          <a:prstGeom prst="rect">
            <a:avLst/>
          </a:prstGeom>
        </p:spPr>
      </p:pic>
    </p:spTree>
    <p:extLst>
      <p:ext uri="{BB962C8B-B14F-4D97-AF65-F5344CB8AC3E}">
        <p14:creationId xmlns:p14="http://schemas.microsoft.com/office/powerpoint/2010/main" val="1729620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4294967295"/>
          </p:nvPr>
        </p:nvPicPr>
        <p:blipFill rotWithShape="1">
          <a:blip r:embed="rId3"/>
          <a:srcRect b="2836"/>
          <a:stretch/>
        </p:blipFill>
        <p:spPr>
          <a:xfrm>
            <a:off x="0" y="137132"/>
            <a:ext cx="9144000" cy="6158515"/>
          </a:xfrm>
          <a:prstGeom prst="rect">
            <a:avLst/>
          </a:prstGeom>
        </p:spPr>
      </p:pic>
      <p:sp>
        <p:nvSpPr>
          <p:cNvPr id="7" name="Title 6"/>
          <p:cNvSpPr txBox="1">
            <a:spLocks noGrp="1"/>
          </p:cNvSpPr>
          <p:nvPr>
            <p:ph type="title" idx="4294967295"/>
          </p:nvPr>
        </p:nvSpPr>
        <p:spPr>
          <a:xfrm>
            <a:off x="0" y="6326633"/>
            <a:ext cx="9144000" cy="416781"/>
          </a:xfrm>
          <a:prstGeom prst="rect">
            <a:avLst/>
          </a:prstGeom>
          <a:noFill/>
        </p:spPr>
        <p:txBody>
          <a:bodyPr wrap="square" rtlCol="0">
            <a:spAutoFit/>
          </a:bodyPr>
          <a:lstStyle/>
          <a:p>
            <a:r>
              <a:rPr lang="en-US" sz="2300" dirty="0" smtClean="0"/>
              <a:t>Durban Street Traders – saved a market from redevelopment 2014</a:t>
            </a:r>
            <a:endParaRPr lang="en-US" sz="2300" dirty="0"/>
          </a:p>
        </p:txBody>
      </p:sp>
    </p:spTree>
    <p:extLst>
      <p:ext uri="{BB962C8B-B14F-4D97-AF65-F5344CB8AC3E}">
        <p14:creationId xmlns:p14="http://schemas.microsoft.com/office/powerpoint/2010/main" val="179968977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2108</TotalTime>
  <Words>2061</Words>
  <Application>Microsoft Macintosh PowerPoint</Application>
  <PresentationFormat>On-screen Show (4:3)</PresentationFormat>
  <Paragraphs>48</Paragraphs>
  <Slides>10</Slides>
  <Notes>4</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Insurgent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Durban Street Traders – saved a market from redevelopment 2014</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dc:creator>
  <cp:lastModifiedBy>Alison Brown</cp:lastModifiedBy>
  <cp:revision>97</cp:revision>
  <dcterms:created xsi:type="dcterms:W3CDTF">2014-10-25T13:58:15Z</dcterms:created>
  <dcterms:modified xsi:type="dcterms:W3CDTF">2014-11-12T14:01:03Z</dcterms:modified>
</cp:coreProperties>
</file>