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70" r:id="rId5"/>
    <p:sldId id="259" r:id="rId6"/>
    <p:sldId id="288" r:id="rId7"/>
    <p:sldId id="290" r:id="rId8"/>
    <p:sldId id="291" r:id="rId9"/>
    <p:sldId id="260" r:id="rId10"/>
    <p:sldId id="261" r:id="rId11"/>
    <p:sldId id="262" r:id="rId12"/>
    <p:sldId id="263" r:id="rId13"/>
    <p:sldId id="292" r:id="rId14"/>
    <p:sldId id="264" r:id="rId15"/>
    <p:sldId id="293" r:id="rId16"/>
    <p:sldId id="265" r:id="rId17"/>
    <p:sldId id="266" r:id="rId18"/>
    <p:sldId id="271" r:id="rId19"/>
    <p:sldId id="267" r:id="rId20"/>
    <p:sldId id="294" r:id="rId21"/>
    <p:sldId id="269"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5" r:id="rId35"/>
    <p:sldId id="286" r:id="rId36"/>
    <p:sldId id="287"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95106" autoAdjust="0"/>
  </p:normalViewPr>
  <p:slideViewPr>
    <p:cSldViewPr snapToGrid="0" snapToObjects="1">
      <p:cViewPr varScale="1">
        <p:scale>
          <a:sx n="78" d="100"/>
          <a:sy n="78" d="100"/>
        </p:scale>
        <p:origin x="-124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57319FF-603B-1A4C-ACF8-B6E7BB2C06BD}" type="datetimeFigureOut">
              <a:rPr lang="en-US" smtClean="0"/>
              <a:t>11/13/14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78AFB3-63F1-0349-9F3E-0BB7B7D1124E}" type="slidenum">
              <a:rPr lang="en-GB" smtClean="0"/>
              <a:t>‹#›</a:t>
            </a:fld>
            <a:endParaRPr lang="en-GB"/>
          </a:p>
        </p:txBody>
      </p:sp>
    </p:spTree>
    <p:extLst>
      <p:ext uri="{BB962C8B-B14F-4D97-AF65-F5344CB8AC3E}">
        <p14:creationId xmlns:p14="http://schemas.microsoft.com/office/powerpoint/2010/main" val="4163855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7319FF-603B-1A4C-ACF8-B6E7BB2C06BD}" type="datetimeFigureOut">
              <a:rPr lang="en-US" smtClean="0"/>
              <a:t>11/13/14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78AFB3-63F1-0349-9F3E-0BB7B7D1124E}" type="slidenum">
              <a:rPr lang="en-GB" smtClean="0"/>
              <a:t>‹#›</a:t>
            </a:fld>
            <a:endParaRPr lang="en-GB"/>
          </a:p>
        </p:txBody>
      </p:sp>
    </p:spTree>
    <p:extLst>
      <p:ext uri="{BB962C8B-B14F-4D97-AF65-F5344CB8AC3E}">
        <p14:creationId xmlns:p14="http://schemas.microsoft.com/office/powerpoint/2010/main" val="168283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7319FF-603B-1A4C-ACF8-B6E7BB2C06BD}" type="datetimeFigureOut">
              <a:rPr lang="en-US" smtClean="0"/>
              <a:t>11/13/14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78AFB3-63F1-0349-9F3E-0BB7B7D1124E}" type="slidenum">
              <a:rPr lang="en-GB" smtClean="0"/>
              <a:t>‹#›</a:t>
            </a:fld>
            <a:endParaRPr lang="en-GB"/>
          </a:p>
        </p:txBody>
      </p:sp>
    </p:spTree>
    <p:extLst>
      <p:ext uri="{BB962C8B-B14F-4D97-AF65-F5344CB8AC3E}">
        <p14:creationId xmlns:p14="http://schemas.microsoft.com/office/powerpoint/2010/main" val="2315248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7319FF-603B-1A4C-ACF8-B6E7BB2C06BD}" type="datetimeFigureOut">
              <a:rPr lang="en-US" smtClean="0"/>
              <a:t>11/13/14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78AFB3-63F1-0349-9F3E-0BB7B7D1124E}" type="slidenum">
              <a:rPr lang="en-GB" smtClean="0"/>
              <a:t>‹#›</a:t>
            </a:fld>
            <a:endParaRPr lang="en-GB"/>
          </a:p>
        </p:txBody>
      </p:sp>
    </p:spTree>
    <p:extLst>
      <p:ext uri="{BB962C8B-B14F-4D97-AF65-F5344CB8AC3E}">
        <p14:creationId xmlns:p14="http://schemas.microsoft.com/office/powerpoint/2010/main" val="4276301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7319FF-603B-1A4C-ACF8-B6E7BB2C06BD}" type="datetimeFigureOut">
              <a:rPr lang="en-US" smtClean="0"/>
              <a:t>11/13/14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78AFB3-63F1-0349-9F3E-0BB7B7D1124E}" type="slidenum">
              <a:rPr lang="en-GB" smtClean="0"/>
              <a:t>‹#›</a:t>
            </a:fld>
            <a:endParaRPr lang="en-GB"/>
          </a:p>
        </p:txBody>
      </p:sp>
    </p:spTree>
    <p:extLst>
      <p:ext uri="{BB962C8B-B14F-4D97-AF65-F5344CB8AC3E}">
        <p14:creationId xmlns:p14="http://schemas.microsoft.com/office/powerpoint/2010/main" val="442663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57319FF-603B-1A4C-ACF8-B6E7BB2C06BD}" type="datetimeFigureOut">
              <a:rPr lang="en-US" smtClean="0"/>
              <a:t>11/13/14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78AFB3-63F1-0349-9F3E-0BB7B7D1124E}" type="slidenum">
              <a:rPr lang="en-GB" smtClean="0"/>
              <a:t>‹#›</a:t>
            </a:fld>
            <a:endParaRPr lang="en-GB"/>
          </a:p>
        </p:txBody>
      </p:sp>
    </p:spTree>
    <p:extLst>
      <p:ext uri="{BB962C8B-B14F-4D97-AF65-F5344CB8AC3E}">
        <p14:creationId xmlns:p14="http://schemas.microsoft.com/office/powerpoint/2010/main" val="3592207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57319FF-603B-1A4C-ACF8-B6E7BB2C06BD}" type="datetimeFigureOut">
              <a:rPr lang="en-US" smtClean="0"/>
              <a:t>11/13/14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78AFB3-63F1-0349-9F3E-0BB7B7D1124E}" type="slidenum">
              <a:rPr lang="en-GB" smtClean="0"/>
              <a:t>‹#›</a:t>
            </a:fld>
            <a:endParaRPr lang="en-GB"/>
          </a:p>
        </p:txBody>
      </p:sp>
    </p:spTree>
    <p:extLst>
      <p:ext uri="{BB962C8B-B14F-4D97-AF65-F5344CB8AC3E}">
        <p14:creationId xmlns:p14="http://schemas.microsoft.com/office/powerpoint/2010/main" val="2892123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57319FF-603B-1A4C-ACF8-B6E7BB2C06BD}" type="datetimeFigureOut">
              <a:rPr lang="en-US" smtClean="0"/>
              <a:t>11/13/14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78AFB3-63F1-0349-9F3E-0BB7B7D1124E}" type="slidenum">
              <a:rPr lang="en-GB" smtClean="0"/>
              <a:t>‹#›</a:t>
            </a:fld>
            <a:endParaRPr lang="en-GB"/>
          </a:p>
        </p:txBody>
      </p:sp>
    </p:spTree>
    <p:extLst>
      <p:ext uri="{BB962C8B-B14F-4D97-AF65-F5344CB8AC3E}">
        <p14:creationId xmlns:p14="http://schemas.microsoft.com/office/powerpoint/2010/main" val="2904224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7319FF-603B-1A4C-ACF8-B6E7BB2C06BD}" type="datetimeFigureOut">
              <a:rPr lang="en-US" smtClean="0"/>
              <a:t>11/13/14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78AFB3-63F1-0349-9F3E-0BB7B7D1124E}" type="slidenum">
              <a:rPr lang="en-GB" smtClean="0"/>
              <a:t>‹#›</a:t>
            </a:fld>
            <a:endParaRPr lang="en-GB"/>
          </a:p>
        </p:txBody>
      </p:sp>
    </p:spTree>
    <p:extLst>
      <p:ext uri="{BB962C8B-B14F-4D97-AF65-F5344CB8AC3E}">
        <p14:creationId xmlns:p14="http://schemas.microsoft.com/office/powerpoint/2010/main" val="2730789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7319FF-603B-1A4C-ACF8-B6E7BB2C06BD}" type="datetimeFigureOut">
              <a:rPr lang="en-US" smtClean="0"/>
              <a:t>11/13/14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78AFB3-63F1-0349-9F3E-0BB7B7D1124E}" type="slidenum">
              <a:rPr lang="en-GB" smtClean="0"/>
              <a:t>‹#›</a:t>
            </a:fld>
            <a:endParaRPr lang="en-GB"/>
          </a:p>
        </p:txBody>
      </p:sp>
    </p:spTree>
    <p:extLst>
      <p:ext uri="{BB962C8B-B14F-4D97-AF65-F5344CB8AC3E}">
        <p14:creationId xmlns:p14="http://schemas.microsoft.com/office/powerpoint/2010/main" val="3686526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7319FF-603B-1A4C-ACF8-B6E7BB2C06BD}" type="datetimeFigureOut">
              <a:rPr lang="en-US" smtClean="0"/>
              <a:t>11/13/14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78AFB3-63F1-0349-9F3E-0BB7B7D1124E}" type="slidenum">
              <a:rPr lang="en-GB" smtClean="0"/>
              <a:t>‹#›</a:t>
            </a:fld>
            <a:endParaRPr lang="en-GB"/>
          </a:p>
        </p:txBody>
      </p:sp>
    </p:spTree>
    <p:extLst>
      <p:ext uri="{BB962C8B-B14F-4D97-AF65-F5344CB8AC3E}">
        <p14:creationId xmlns:p14="http://schemas.microsoft.com/office/powerpoint/2010/main" val="27876591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7319FF-603B-1A4C-ACF8-B6E7BB2C06BD}" type="datetimeFigureOut">
              <a:rPr lang="en-US" smtClean="0"/>
              <a:t>11/13/14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78AFB3-63F1-0349-9F3E-0BB7B7D1124E}" type="slidenum">
              <a:rPr lang="en-GB" smtClean="0"/>
              <a:t>‹#›</a:t>
            </a:fld>
            <a:endParaRPr lang="en-GB"/>
          </a:p>
        </p:txBody>
      </p:sp>
    </p:spTree>
    <p:extLst>
      <p:ext uri="{BB962C8B-B14F-4D97-AF65-F5344CB8AC3E}">
        <p14:creationId xmlns:p14="http://schemas.microsoft.com/office/powerpoint/2010/main" val="15287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just"/>
            <a:r>
              <a:rPr lang="en-GB" b="1" dirty="0" smtClean="0"/>
              <a:t>     The RTTC as a “proper” right?</a:t>
            </a:r>
            <a:br>
              <a:rPr lang="en-GB" b="1" dirty="0" smtClean="0"/>
            </a:br>
            <a:r>
              <a:rPr lang="en-GB" b="1" dirty="0" smtClean="0"/>
              <a:t/>
            </a:r>
            <a:br>
              <a:rPr lang="en-GB" b="1" dirty="0" smtClean="0"/>
            </a:br>
            <a:r>
              <a:rPr lang="en-GB" b="1" dirty="0" smtClean="0"/>
              <a:t>The need for a more critical understanding of what the law means</a:t>
            </a:r>
            <a:endParaRPr lang="en-GB" b="1" dirty="0"/>
          </a:p>
        </p:txBody>
      </p:sp>
      <p:sp>
        <p:nvSpPr>
          <p:cNvPr id="3" name="Subtitle 2"/>
          <p:cNvSpPr>
            <a:spLocks noGrp="1"/>
          </p:cNvSpPr>
          <p:nvPr>
            <p:ph type="subTitle" idx="1"/>
          </p:nvPr>
        </p:nvSpPr>
        <p:spPr/>
        <p:txBody>
          <a:bodyPr>
            <a:normAutofit fontScale="85000" lnSpcReduction="20000"/>
          </a:bodyPr>
          <a:lstStyle/>
          <a:p>
            <a:pPr algn="just"/>
            <a:endParaRPr lang="en-GB" b="1" dirty="0" smtClean="0"/>
          </a:p>
          <a:p>
            <a:pPr algn="just"/>
            <a:r>
              <a:rPr lang="en-GB" b="1" dirty="0"/>
              <a:t> </a:t>
            </a:r>
            <a:r>
              <a:rPr lang="en-GB" b="1" dirty="0" smtClean="0"/>
              <a:t>                </a:t>
            </a:r>
          </a:p>
          <a:p>
            <a:pPr algn="just"/>
            <a:endParaRPr lang="en-GB" b="1" dirty="0"/>
          </a:p>
          <a:p>
            <a:pPr algn="just"/>
            <a:r>
              <a:rPr lang="en-GB" b="1" dirty="0" smtClean="0"/>
              <a:t>                    </a:t>
            </a:r>
            <a:r>
              <a:rPr lang="en-GB" b="1" dirty="0" err="1" smtClean="0"/>
              <a:t>Edesio</a:t>
            </a:r>
            <a:r>
              <a:rPr lang="en-GB" b="1" dirty="0" smtClean="0"/>
              <a:t> </a:t>
            </a:r>
            <a:r>
              <a:rPr lang="en-GB" b="1" dirty="0" err="1" smtClean="0"/>
              <a:t>Fernandes</a:t>
            </a:r>
            <a:endParaRPr lang="en-GB" b="1" dirty="0"/>
          </a:p>
        </p:txBody>
      </p:sp>
    </p:spTree>
    <p:extLst>
      <p:ext uri="{BB962C8B-B14F-4D97-AF65-F5344CB8AC3E}">
        <p14:creationId xmlns:p14="http://schemas.microsoft.com/office/powerpoint/2010/main" val="540627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At UN level</a:t>
            </a:r>
            <a:endParaRPr lang="en-GB" b="1" dirty="0"/>
          </a:p>
        </p:txBody>
      </p:sp>
      <p:sp>
        <p:nvSpPr>
          <p:cNvPr id="3" name="Content Placeholder 2"/>
          <p:cNvSpPr>
            <a:spLocks noGrp="1"/>
          </p:cNvSpPr>
          <p:nvPr>
            <p:ph idx="1"/>
          </p:nvPr>
        </p:nvSpPr>
        <p:spPr/>
        <p:txBody>
          <a:bodyPr>
            <a:normAutofit fontScale="92500"/>
          </a:bodyPr>
          <a:lstStyle/>
          <a:p>
            <a:pPr algn="just"/>
            <a:r>
              <a:rPr lang="en-GB" b="1" dirty="0" smtClean="0"/>
              <a:t>Inevitable</a:t>
            </a:r>
          </a:p>
          <a:p>
            <a:pPr algn="just"/>
            <a:r>
              <a:rPr lang="en-GB" b="1" dirty="0" smtClean="0"/>
              <a:t>More </a:t>
            </a:r>
            <a:r>
              <a:rPr lang="en-GB" b="1" dirty="0"/>
              <a:t>than 50% in urban </a:t>
            </a:r>
            <a:r>
              <a:rPr lang="en-GB" b="1" dirty="0" smtClean="0"/>
              <a:t>areas: what is the rule of the </a:t>
            </a:r>
            <a:r>
              <a:rPr lang="en-GB" b="1" dirty="0" smtClean="0"/>
              <a:t>game for nation states and global society</a:t>
            </a:r>
            <a:endParaRPr lang="en-GB" b="1" dirty="0" smtClean="0"/>
          </a:p>
          <a:p>
            <a:pPr algn="just"/>
            <a:r>
              <a:rPr lang="en-GB" b="1" dirty="0" smtClean="0"/>
              <a:t>Difficulty </a:t>
            </a:r>
            <a:r>
              <a:rPr lang="en-GB" b="1" dirty="0"/>
              <a:t>and </a:t>
            </a:r>
            <a:r>
              <a:rPr lang="en-GB" b="1" dirty="0" smtClean="0"/>
              <a:t>resistance: </a:t>
            </a:r>
            <a:r>
              <a:rPr lang="en-GB" b="1" dirty="0"/>
              <a:t>too vague, means nothing, too ambitious, </a:t>
            </a:r>
            <a:r>
              <a:rPr lang="en-GB" b="1" dirty="0" smtClean="0"/>
              <a:t>unenforceable</a:t>
            </a:r>
          </a:p>
          <a:p>
            <a:pPr algn="just"/>
            <a:r>
              <a:rPr lang="en-GB" b="1" dirty="0" smtClean="0"/>
              <a:t>AT UN-H, land and housing always difficult</a:t>
            </a:r>
          </a:p>
          <a:p>
            <a:pPr algn="just"/>
            <a:r>
              <a:rPr lang="en-GB" b="1" dirty="0" smtClean="0"/>
              <a:t>Housing has disappeared from the agenda</a:t>
            </a:r>
          </a:p>
          <a:p>
            <a:pPr algn="just"/>
            <a:r>
              <a:rPr lang="en-GB" b="1" dirty="0" smtClean="0"/>
              <a:t>Property discussion bypassing</a:t>
            </a:r>
          </a:p>
          <a:p>
            <a:pPr algn="just"/>
            <a:endParaRPr lang="en-GB" b="1" dirty="0"/>
          </a:p>
        </p:txBody>
      </p:sp>
    </p:spTree>
    <p:extLst>
      <p:ext uri="{BB962C8B-B14F-4D97-AF65-F5344CB8AC3E}">
        <p14:creationId xmlns:p14="http://schemas.microsoft.com/office/powerpoint/2010/main" val="1248788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GB" b="1" dirty="0" smtClean="0"/>
              <a:t>Yet another, not exclusive, narrative</a:t>
            </a:r>
            <a:endParaRPr lang="en-GB" b="1" dirty="0"/>
          </a:p>
        </p:txBody>
      </p:sp>
      <p:sp>
        <p:nvSpPr>
          <p:cNvPr id="3" name="Content Placeholder 2"/>
          <p:cNvSpPr>
            <a:spLocks noGrp="1"/>
          </p:cNvSpPr>
          <p:nvPr>
            <p:ph idx="1"/>
          </p:nvPr>
        </p:nvSpPr>
        <p:spPr/>
        <p:txBody>
          <a:bodyPr/>
          <a:lstStyle/>
          <a:p>
            <a:pPr algn="just"/>
            <a:r>
              <a:rPr lang="en-GB" b="1" dirty="0"/>
              <a:t>Institutionalisation does not contain </a:t>
            </a:r>
            <a:r>
              <a:rPr lang="en-GB" b="1" dirty="0" smtClean="0"/>
              <a:t>the whole of </a:t>
            </a:r>
            <a:r>
              <a:rPr lang="en-GB" b="1" dirty="0" smtClean="0"/>
              <a:t>the </a:t>
            </a:r>
            <a:r>
              <a:rPr lang="en-GB" b="1" dirty="0" err="1"/>
              <a:t>sociopolitical</a:t>
            </a:r>
            <a:r>
              <a:rPr lang="en-GB" b="1" dirty="0"/>
              <a:t> </a:t>
            </a:r>
            <a:r>
              <a:rPr lang="en-GB" b="1" dirty="0" smtClean="0"/>
              <a:t>process</a:t>
            </a:r>
          </a:p>
          <a:p>
            <a:endParaRPr lang="en-GB" b="1" dirty="0"/>
          </a:p>
          <a:p>
            <a:r>
              <a:rPr lang="en-GB" b="1" dirty="0" smtClean="0"/>
              <a:t>Henri Lefebvre:</a:t>
            </a:r>
          </a:p>
          <a:p>
            <a:pPr algn="just"/>
            <a:r>
              <a:rPr lang="en-GB" b="1" dirty="0" smtClean="0"/>
              <a:t>“To dream of the impossible to seize the  realm of the possible”</a:t>
            </a:r>
            <a:endParaRPr lang="en-GB" b="1" dirty="0"/>
          </a:p>
        </p:txBody>
      </p:sp>
    </p:spTree>
    <p:extLst>
      <p:ext uri="{BB962C8B-B14F-4D97-AF65-F5344CB8AC3E}">
        <p14:creationId xmlns:p14="http://schemas.microsoft.com/office/powerpoint/2010/main" val="2918214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Drinking from the source</a:t>
            </a:r>
            <a:endParaRPr lang="en-GB" b="1" dirty="0"/>
          </a:p>
        </p:txBody>
      </p:sp>
      <p:sp>
        <p:nvSpPr>
          <p:cNvPr id="3" name="Content Placeholder 2"/>
          <p:cNvSpPr>
            <a:spLocks noGrp="1"/>
          </p:cNvSpPr>
          <p:nvPr>
            <p:ph idx="1"/>
          </p:nvPr>
        </p:nvSpPr>
        <p:spPr/>
        <p:txBody>
          <a:bodyPr/>
          <a:lstStyle/>
          <a:p>
            <a:pPr algn="just"/>
            <a:r>
              <a:rPr lang="en-GB" b="1" dirty="0" smtClean="0"/>
              <a:t>Selective, partial reading of Henri Lefebvre’s ideas</a:t>
            </a:r>
          </a:p>
          <a:p>
            <a:pPr algn="just"/>
            <a:r>
              <a:rPr lang="en-GB" b="1" dirty="0" smtClean="0"/>
              <a:t>Urban Revolution,  Right </a:t>
            </a:r>
            <a:r>
              <a:rPr lang="en-GB" b="1" dirty="0"/>
              <a:t>t</a:t>
            </a:r>
            <a:r>
              <a:rPr lang="en-GB" b="1" dirty="0" smtClean="0"/>
              <a:t>o The City</a:t>
            </a:r>
          </a:p>
          <a:p>
            <a:pPr algn="just"/>
            <a:endParaRPr lang="en-GB" b="1" dirty="0" smtClean="0"/>
          </a:p>
          <a:p>
            <a:pPr algn="just"/>
            <a:endParaRPr lang="en-GB" b="1" dirty="0" smtClean="0"/>
          </a:p>
          <a:p>
            <a:pPr marL="0" indent="0" algn="just">
              <a:buNone/>
            </a:pPr>
            <a:endParaRPr lang="en-GB" b="1" dirty="0"/>
          </a:p>
        </p:txBody>
      </p:sp>
    </p:spTree>
    <p:extLst>
      <p:ext uri="{BB962C8B-B14F-4D97-AF65-F5344CB8AC3E}">
        <p14:creationId xmlns:p14="http://schemas.microsoft.com/office/powerpoint/2010/main" val="3177440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31900" y="1600200"/>
            <a:ext cx="2222500" cy="3644900"/>
          </a:xfrm>
          <a:prstGeom prst="rect">
            <a:avLst/>
          </a:prstGeom>
        </p:spPr>
      </p:pic>
      <p:pic>
        <p:nvPicPr>
          <p:cNvPr id="5" name="Picture 4"/>
          <p:cNvPicPr>
            <a:picLocks noChangeAspect="1"/>
          </p:cNvPicPr>
          <p:nvPr/>
        </p:nvPicPr>
        <p:blipFill>
          <a:blip r:embed="rId3"/>
          <a:stretch>
            <a:fillRect/>
          </a:stretch>
        </p:blipFill>
        <p:spPr>
          <a:xfrm>
            <a:off x="4208850" y="1816100"/>
            <a:ext cx="3429000" cy="3429000"/>
          </a:xfrm>
          <a:prstGeom prst="rect">
            <a:avLst/>
          </a:prstGeom>
        </p:spPr>
      </p:pic>
    </p:spTree>
    <p:extLst>
      <p:ext uri="{BB962C8B-B14F-4D97-AF65-F5344CB8AC3E}">
        <p14:creationId xmlns:p14="http://schemas.microsoft.com/office/powerpoint/2010/main" val="71198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Less known…</a:t>
            </a:r>
            <a:endParaRPr lang="en-GB" b="1" dirty="0"/>
          </a:p>
        </p:txBody>
      </p:sp>
      <p:sp>
        <p:nvSpPr>
          <p:cNvPr id="3" name="Content Placeholder 2"/>
          <p:cNvSpPr>
            <a:spLocks noGrp="1"/>
          </p:cNvSpPr>
          <p:nvPr>
            <p:ph idx="1"/>
          </p:nvPr>
        </p:nvSpPr>
        <p:spPr/>
        <p:txBody>
          <a:bodyPr/>
          <a:lstStyle/>
          <a:p>
            <a:endParaRPr lang="en-GB" dirty="0" smtClean="0"/>
          </a:p>
          <a:p>
            <a:r>
              <a:rPr lang="en-GB" b="1" dirty="0" smtClean="0"/>
              <a:t>Du </a:t>
            </a:r>
            <a:r>
              <a:rPr lang="en-GB" b="1" dirty="0" err="1" smtClean="0"/>
              <a:t>Contrat</a:t>
            </a:r>
            <a:r>
              <a:rPr lang="en-GB" b="1" dirty="0" smtClean="0"/>
              <a:t> de </a:t>
            </a:r>
            <a:r>
              <a:rPr lang="en-GB" b="1" dirty="0" err="1" smtClean="0"/>
              <a:t>Citoyennete</a:t>
            </a:r>
            <a:r>
              <a:rPr lang="en-GB" b="1" dirty="0" smtClean="0"/>
              <a:t>’</a:t>
            </a:r>
            <a:endParaRPr lang="en-GB" b="1" dirty="0"/>
          </a:p>
        </p:txBody>
      </p:sp>
    </p:spTree>
    <p:extLst>
      <p:ext uri="{BB962C8B-B14F-4D97-AF65-F5344CB8AC3E}">
        <p14:creationId xmlns:p14="http://schemas.microsoft.com/office/powerpoint/2010/main" val="1524471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937000" y="2463800"/>
            <a:ext cx="1270000" cy="1917700"/>
          </a:xfrm>
          <a:prstGeom prst="rect">
            <a:avLst/>
          </a:prstGeom>
        </p:spPr>
      </p:pic>
    </p:spTree>
    <p:extLst>
      <p:ext uri="{BB962C8B-B14F-4D97-AF65-F5344CB8AC3E}">
        <p14:creationId xmlns:p14="http://schemas.microsoft.com/office/powerpoint/2010/main" val="1433041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b="1" dirty="0" smtClean="0"/>
              <a:t>Updating Declaration of Rights</a:t>
            </a:r>
            <a:endParaRPr lang="en-GB" b="1" dirty="0"/>
          </a:p>
        </p:txBody>
      </p:sp>
      <p:sp>
        <p:nvSpPr>
          <p:cNvPr id="3" name="Content Placeholder 2"/>
          <p:cNvSpPr>
            <a:spLocks noGrp="1"/>
          </p:cNvSpPr>
          <p:nvPr>
            <p:ph idx="1"/>
          </p:nvPr>
        </p:nvSpPr>
        <p:spPr/>
        <p:txBody>
          <a:bodyPr>
            <a:normAutofit fontScale="85000" lnSpcReduction="10000"/>
          </a:bodyPr>
          <a:lstStyle/>
          <a:p>
            <a:pPr algn="just"/>
            <a:r>
              <a:rPr lang="en-GB" b="1" dirty="0" smtClean="0"/>
              <a:t>Human Rights have gradually evolved</a:t>
            </a:r>
          </a:p>
          <a:p>
            <a:pPr algn="just"/>
            <a:r>
              <a:rPr lang="en-GB" b="1" dirty="0" smtClean="0"/>
              <a:t>Citizenship rights remain the same</a:t>
            </a:r>
          </a:p>
          <a:p>
            <a:pPr algn="just"/>
            <a:r>
              <a:rPr lang="en-GB" b="1" dirty="0" smtClean="0"/>
              <a:t>Introduction of range of collective rights: the </a:t>
            </a:r>
            <a:r>
              <a:rPr lang="en-GB" b="1" dirty="0"/>
              <a:t>right to information; the right of expression; the right to culture; the right to identity in difference and in equality; the right to self-management, that is, the democratic control of the economy and politics; the right to public and non-public services; and above all the ‘right to the city</a:t>
            </a:r>
            <a:r>
              <a:rPr lang="en-GB" b="1" dirty="0" smtClean="0"/>
              <a:t>’</a:t>
            </a:r>
          </a:p>
          <a:p>
            <a:pPr algn="just"/>
            <a:r>
              <a:rPr lang="en-GB" b="1" dirty="0" smtClean="0"/>
              <a:t>Not only right to “another city”, but to this very city, improved, expanded, somewhat transformed</a:t>
            </a:r>
            <a:endParaRPr lang="en-GB" b="1" dirty="0"/>
          </a:p>
        </p:txBody>
      </p:sp>
    </p:spTree>
    <p:extLst>
      <p:ext uri="{BB962C8B-B14F-4D97-AF65-F5344CB8AC3E}">
        <p14:creationId xmlns:p14="http://schemas.microsoft.com/office/powerpoint/2010/main" val="4102266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Two intertwined, inseparable pillars</a:t>
            </a:r>
            <a:endParaRPr lang="en-GB" b="1" dirty="0"/>
          </a:p>
        </p:txBody>
      </p:sp>
      <p:sp>
        <p:nvSpPr>
          <p:cNvPr id="3" name="Content Placeholder 2"/>
          <p:cNvSpPr>
            <a:spLocks noGrp="1"/>
          </p:cNvSpPr>
          <p:nvPr>
            <p:ph idx="1"/>
          </p:nvPr>
        </p:nvSpPr>
        <p:spPr/>
        <p:txBody>
          <a:bodyPr>
            <a:normAutofit fontScale="85000" lnSpcReduction="20000"/>
          </a:bodyPr>
          <a:lstStyle/>
          <a:p>
            <a:pPr algn="just"/>
            <a:r>
              <a:rPr lang="en-GB" b="1" dirty="0" smtClean="0"/>
              <a:t>“Right to habitation” – private/public/communal land, social function/value of property, use and exchange values, capture and redistribution of land values, housing and environmental rights, distribution of costs and benefits, informal settlements, public spaces</a:t>
            </a:r>
            <a:endParaRPr lang="en-GB" b="1" dirty="0"/>
          </a:p>
          <a:p>
            <a:pPr algn="just"/>
            <a:r>
              <a:rPr lang="en-GB" b="1" dirty="0" smtClean="0"/>
              <a:t>“Right to participation” -  a collective right as a condition of legal validity of laws, plans, projects, actions, decisions; participation in/control of Executive, Legislative, Judicial powers, representative and direct democracy</a:t>
            </a:r>
          </a:p>
          <a:p>
            <a:pPr algn="just"/>
            <a:r>
              <a:rPr lang="en-GB" b="1" dirty="0" smtClean="0"/>
              <a:t>Together, </a:t>
            </a:r>
            <a:r>
              <a:rPr lang="en-GB" b="1" i="1" dirty="0" smtClean="0"/>
              <a:t>land and urban governance framework</a:t>
            </a:r>
          </a:p>
        </p:txBody>
      </p:sp>
    </p:spTree>
    <p:extLst>
      <p:ext uri="{BB962C8B-B14F-4D97-AF65-F5344CB8AC3E}">
        <p14:creationId xmlns:p14="http://schemas.microsoft.com/office/powerpoint/2010/main" val="1397181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a:t>
            </a:r>
            <a:r>
              <a:rPr lang="en-GB" b="1" dirty="0" err="1" smtClean="0"/>
              <a:t>Lefebvrian</a:t>
            </a:r>
            <a:r>
              <a:rPr lang="en-GB" b="1" dirty="0" smtClean="0"/>
              <a:t> message</a:t>
            </a:r>
            <a:endParaRPr lang="en-GB" b="1" dirty="0"/>
          </a:p>
        </p:txBody>
      </p:sp>
      <p:sp>
        <p:nvSpPr>
          <p:cNvPr id="3" name="Content Placeholder 2"/>
          <p:cNvSpPr>
            <a:spLocks noGrp="1"/>
          </p:cNvSpPr>
          <p:nvPr>
            <p:ph idx="1"/>
          </p:nvPr>
        </p:nvSpPr>
        <p:spPr/>
        <p:txBody>
          <a:bodyPr>
            <a:normAutofit fontScale="92500"/>
          </a:bodyPr>
          <a:lstStyle/>
          <a:p>
            <a:pPr algn="just"/>
            <a:r>
              <a:rPr lang="en-GB" b="1" dirty="0" smtClean="0"/>
              <a:t>New legal bases of </a:t>
            </a:r>
            <a:r>
              <a:rPr lang="en-GB" b="1" dirty="0" err="1" smtClean="0"/>
              <a:t>sociopolitical</a:t>
            </a:r>
            <a:r>
              <a:rPr lang="en-GB" b="1" dirty="0" smtClean="0"/>
              <a:t> contract to support </a:t>
            </a:r>
            <a:r>
              <a:rPr lang="en-GB" b="1" dirty="0" err="1" smtClean="0"/>
              <a:t>socioterritorial</a:t>
            </a:r>
            <a:r>
              <a:rPr lang="en-GB" b="1" dirty="0" smtClean="0"/>
              <a:t> </a:t>
            </a:r>
            <a:r>
              <a:rPr lang="en-GB" b="1" dirty="0" smtClean="0"/>
              <a:t>order</a:t>
            </a:r>
          </a:p>
          <a:p>
            <a:pPr algn="just"/>
            <a:r>
              <a:rPr lang="en-GB" b="1" dirty="0" smtClean="0"/>
              <a:t>Object and process of mobilisation and struggle</a:t>
            </a:r>
          </a:p>
          <a:p>
            <a:pPr algn="just"/>
            <a:r>
              <a:rPr lang="en-GB" b="1" dirty="0"/>
              <a:t>Enormous conceptual, </a:t>
            </a:r>
            <a:r>
              <a:rPr lang="en-GB" b="1" dirty="0" err="1"/>
              <a:t>sociopolitical</a:t>
            </a:r>
            <a:r>
              <a:rPr lang="en-GB" b="1" dirty="0"/>
              <a:t>, institutional and legal  disputes around all such issues, all the way, all the time, at all stages</a:t>
            </a:r>
          </a:p>
          <a:p>
            <a:pPr algn="just"/>
            <a:r>
              <a:rPr lang="en-GB" b="1" dirty="0" smtClean="0"/>
              <a:t/>
            </a:r>
            <a:br>
              <a:rPr lang="en-GB" b="1" dirty="0" smtClean="0"/>
            </a:br>
            <a:endParaRPr lang="en-GB" b="1" dirty="0"/>
          </a:p>
        </p:txBody>
      </p:sp>
    </p:spTree>
    <p:extLst>
      <p:ext uri="{BB962C8B-B14F-4D97-AF65-F5344CB8AC3E}">
        <p14:creationId xmlns:p14="http://schemas.microsoft.com/office/powerpoint/2010/main" val="4156594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Legal developments</a:t>
            </a:r>
            <a:endParaRPr lang="en-GB" b="1" dirty="0"/>
          </a:p>
        </p:txBody>
      </p:sp>
      <p:sp>
        <p:nvSpPr>
          <p:cNvPr id="3" name="Content Placeholder 2"/>
          <p:cNvSpPr>
            <a:spLocks noGrp="1"/>
          </p:cNvSpPr>
          <p:nvPr>
            <p:ph idx="1"/>
          </p:nvPr>
        </p:nvSpPr>
        <p:spPr/>
        <p:txBody>
          <a:bodyPr/>
          <a:lstStyle/>
          <a:p>
            <a:pPr algn="just"/>
            <a:r>
              <a:rPr lang="en-GB" b="1" dirty="0" smtClean="0"/>
              <a:t>Brazil’s City Statute (of the city itself, not only of the residents of the city)</a:t>
            </a:r>
          </a:p>
          <a:p>
            <a:pPr algn="just"/>
            <a:r>
              <a:rPr lang="en-GB" b="1" dirty="0" smtClean="0"/>
              <a:t>Constitution of Ecuador</a:t>
            </a:r>
          </a:p>
          <a:p>
            <a:pPr algn="just"/>
            <a:r>
              <a:rPr lang="en-GB" b="1" dirty="0" smtClean="0"/>
              <a:t>Montreal’s Charter of Rights of Citizens</a:t>
            </a:r>
          </a:p>
          <a:p>
            <a:pPr algn="just"/>
            <a:endParaRPr lang="en-GB" b="1" dirty="0"/>
          </a:p>
          <a:p>
            <a:pPr algn="just"/>
            <a:r>
              <a:rPr lang="en-GB" b="1" dirty="0" smtClean="0"/>
              <a:t>Local and national laws </a:t>
            </a:r>
            <a:endParaRPr lang="en-GB" b="1" dirty="0"/>
          </a:p>
        </p:txBody>
      </p:sp>
    </p:spTree>
    <p:extLst>
      <p:ext uri="{BB962C8B-B14F-4D97-AF65-F5344CB8AC3E}">
        <p14:creationId xmlns:p14="http://schemas.microsoft.com/office/powerpoint/2010/main" val="1109682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RTTC: different meanings</a:t>
            </a:r>
            <a:endParaRPr lang="en-GB" b="1" dirty="0"/>
          </a:p>
        </p:txBody>
      </p:sp>
      <p:sp>
        <p:nvSpPr>
          <p:cNvPr id="3" name="Content Placeholder 2"/>
          <p:cNvSpPr>
            <a:spLocks noGrp="1"/>
          </p:cNvSpPr>
          <p:nvPr>
            <p:ph idx="1"/>
          </p:nvPr>
        </p:nvSpPr>
        <p:spPr/>
        <p:txBody>
          <a:bodyPr>
            <a:normAutofit fontScale="85000" lnSpcReduction="20000"/>
          </a:bodyPr>
          <a:lstStyle/>
          <a:p>
            <a:pPr algn="just"/>
            <a:r>
              <a:rPr lang="en-GB" b="1" dirty="0" smtClean="0"/>
              <a:t>Philosophical platform</a:t>
            </a:r>
          </a:p>
          <a:p>
            <a:pPr algn="just"/>
            <a:r>
              <a:rPr lang="en-GB" b="1" dirty="0" smtClean="0"/>
              <a:t>Framework for critical analysis, language to frame understanding of phenomenon</a:t>
            </a:r>
          </a:p>
          <a:p>
            <a:pPr algn="just"/>
            <a:r>
              <a:rPr lang="en-GB" b="1" dirty="0"/>
              <a:t>Development </a:t>
            </a:r>
            <a:r>
              <a:rPr lang="en-GB" b="1" dirty="0" smtClean="0"/>
              <a:t>imperative</a:t>
            </a:r>
          </a:p>
          <a:p>
            <a:pPr algn="just"/>
            <a:r>
              <a:rPr lang="en-GB" b="1" dirty="0" err="1" smtClean="0"/>
              <a:t>Sociopolitical</a:t>
            </a:r>
            <a:r>
              <a:rPr lang="en-GB" b="1" dirty="0" smtClean="0"/>
              <a:t> agenda, rallying cry</a:t>
            </a:r>
          </a:p>
          <a:p>
            <a:pPr algn="just"/>
            <a:r>
              <a:rPr lang="en-GB" b="1" dirty="0" smtClean="0"/>
              <a:t>Rite, clamour, demand</a:t>
            </a:r>
          </a:p>
          <a:p>
            <a:pPr algn="just"/>
            <a:r>
              <a:rPr lang="en-GB" b="1" dirty="0" smtClean="0"/>
              <a:t>Rebel practices for radical city</a:t>
            </a:r>
            <a:endParaRPr lang="en-GB" b="1" dirty="0" smtClean="0"/>
          </a:p>
          <a:p>
            <a:pPr algn="just"/>
            <a:r>
              <a:rPr lang="en-GB" b="1" dirty="0" smtClean="0"/>
              <a:t>Utopian, anti-capitalist project</a:t>
            </a:r>
          </a:p>
          <a:p>
            <a:pPr algn="just"/>
            <a:r>
              <a:rPr lang="en-GB" b="1" dirty="0" smtClean="0"/>
              <a:t>As such, not to be institutionalised</a:t>
            </a:r>
            <a:endParaRPr lang="en-GB" b="1" dirty="0"/>
          </a:p>
          <a:p>
            <a:pPr algn="just"/>
            <a:r>
              <a:rPr lang="en-GB" b="1" dirty="0" smtClean="0"/>
              <a:t>Ultimately, a revolutionary - “would be </a:t>
            </a:r>
            <a:r>
              <a:rPr lang="en-GB" b="1" dirty="0" err="1" smtClean="0"/>
              <a:t>Lefebvrian</a:t>
            </a:r>
            <a:r>
              <a:rPr lang="en-GB" b="1" dirty="0" smtClean="0"/>
              <a:t>” - perspective</a:t>
            </a:r>
          </a:p>
        </p:txBody>
      </p:sp>
    </p:spTree>
    <p:extLst>
      <p:ext uri="{BB962C8B-B14F-4D97-AF65-F5344CB8AC3E}">
        <p14:creationId xmlns:p14="http://schemas.microsoft.com/office/powerpoint/2010/main" val="3138428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way forward</a:t>
            </a:r>
            <a:endParaRPr lang="en-GB" b="1" dirty="0"/>
          </a:p>
        </p:txBody>
      </p:sp>
      <p:sp>
        <p:nvSpPr>
          <p:cNvPr id="3" name="Content Placeholder 2"/>
          <p:cNvSpPr>
            <a:spLocks noGrp="1"/>
          </p:cNvSpPr>
          <p:nvPr>
            <p:ph idx="1"/>
          </p:nvPr>
        </p:nvSpPr>
        <p:spPr/>
        <p:txBody>
          <a:bodyPr>
            <a:normAutofit lnSpcReduction="10000"/>
          </a:bodyPr>
          <a:lstStyle/>
          <a:p>
            <a:pPr algn="just"/>
            <a:r>
              <a:rPr lang="en-GB" b="1" dirty="0" smtClean="0"/>
              <a:t>Discuss nature and define contents of RTTC</a:t>
            </a:r>
          </a:p>
          <a:p>
            <a:pPr algn="just"/>
            <a:r>
              <a:rPr lang="en-GB" b="1" dirty="0" smtClean="0"/>
              <a:t>From within and outside institutional spaces at all levels</a:t>
            </a:r>
          </a:p>
          <a:p>
            <a:pPr algn="just"/>
            <a:r>
              <a:rPr lang="en-GB" b="1" dirty="0" smtClean="0"/>
              <a:t>Occupy/dispute existing legal spaces</a:t>
            </a:r>
          </a:p>
          <a:p>
            <a:pPr algn="just"/>
            <a:r>
              <a:rPr lang="en-GB" b="1" dirty="0" smtClean="0"/>
              <a:t>Struggle for institutionalisation and </a:t>
            </a:r>
            <a:r>
              <a:rPr lang="en-GB" b="1" dirty="0" smtClean="0"/>
              <a:t>enactment/interpretation </a:t>
            </a:r>
            <a:r>
              <a:rPr lang="en-GB" b="1" dirty="0" smtClean="0"/>
              <a:t>is part of broader struggle</a:t>
            </a:r>
          </a:p>
          <a:p>
            <a:pPr algn="just"/>
            <a:r>
              <a:rPr lang="en-GB" b="1" dirty="0" smtClean="0"/>
              <a:t>Make room in today’s city without losing sight of Utopian horizon</a:t>
            </a:r>
          </a:p>
          <a:p>
            <a:pPr algn="just"/>
            <a:endParaRPr lang="en-GB" b="1" dirty="0"/>
          </a:p>
        </p:txBody>
      </p:sp>
    </p:spTree>
    <p:extLst>
      <p:ext uri="{BB962C8B-B14F-4D97-AF65-F5344CB8AC3E}">
        <p14:creationId xmlns:p14="http://schemas.microsoft.com/office/powerpoint/2010/main" val="1078347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Assessment of  City Statute</a:t>
            </a:r>
            <a:endParaRPr lang="en-GB" b="1" dirty="0"/>
          </a:p>
        </p:txBody>
      </p:sp>
      <p:sp>
        <p:nvSpPr>
          <p:cNvPr id="3" name="Content Placeholder 2"/>
          <p:cNvSpPr>
            <a:spLocks noGrp="1"/>
          </p:cNvSpPr>
          <p:nvPr>
            <p:ph idx="1"/>
          </p:nvPr>
        </p:nvSpPr>
        <p:spPr/>
        <p:txBody>
          <a:bodyPr/>
          <a:lstStyle/>
          <a:p>
            <a:pPr algn="just"/>
            <a:endParaRPr lang="en-GB" b="1" dirty="0" smtClean="0"/>
          </a:p>
          <a:p>
            <a:pPr algn="just"/>
            <a:r>
              <a:rPr lang="en-GB" b="1" dirty="0" smtClean="0"/>
              <a:t>What has happened to the Right to the City in Brazil since </a:t>
            </a:r>
            <a:r>
              <a:rPr lang="en-GB" b="1" dirty="0" err="1" smtClean="0"/>
              <a:t>groundbreaking</a:t>
            </a:r>
            <a:r>
              <a:rPr lang="en-GB" b="1" dirty="0" smtClean="0"/>
              <a:t> legal change?</a:t>
            </a:r>
          </a:p>
          <a:p>
            <a:pPr algn="just"/>
            <a:r>
              <a:rPr lang="en-GB" b="1" dirty="0" smtClean="0"/>
              <a:t>Has it “stalled”?</a:t>
            </a:r>
          </a:p>
          <a:p>
            <a:pPr algn="just"/>
            <a:r>
              <a:rPr lang="en-GB" b="1" dirty="0" smtClean="0"/>
              <a:t>Has it perversely contributing to further </a:t>
            </a:r>
            <a:r>
              <a:rPr lang="en-GB" b="1" dirty="0" err="1" smtClean="0"/>
              <a:t>sociospatial</a:t>
            </a:r>
            <a:r>
              <a:rPr lang="en-GB" b="1" dirty="0" smtClean="0"/>
              <a:t> segregation?</a:t>
            </a:r>
          </a:p>
          <a:p>
            <a:pPr algn="just"/>
            <a:endParaRPr lang="en-GB" b="1" dirty="0"/>
          </a:p>
        </p:txBody>
      </p:sp>
    </p:spTree>
    <p:extLst>
      <p:ext uri="{BB962C8B-B14F-4D97-AF65-F5344CB8AC3E}">
        <p14:creationId xmlns:p14="http://schemas.microsoft.com/office/powerpoint/2010/main" val="269181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b="1" dirty="0" smtClean="0"/>
              <a:t> New </a:t>
            </a:r>
            <a:r>
              <a:rPr lang="en-GB" sz="4000" b="1" dirty="0"/>
              <a:t>urban land governance </a:t>
            </a:r>
            <a:r>
              <a:rPr lang="en-GB" sz="4000" b="1" dirty="0" smtClean="0"/>
              <a:t>framework</a:t>
            </a:r>
            <a:r>
              <a:rPr lang="en-GB" sz="3100" b="1" dirty="0" smtClean="0"/>
              <a:t>  </a:t>
            </a:r>
            <a:r>
              <a:rPr lang="en-US" sz="3100" dirty="0"/>
              <a:t/>
            </a:r>
            <a:br>
              <a:rPr lang="en-US" sz="3100" dirty="0"/>
            </a:br>
            <a:endParaRPr lang="en-GB" sz="3100" dirty="0"/>
          </a:p>
        </p:txBody>
      </p:sp>
      <p:sp>
        <p:nvSpPr>
          <p:cNvPr id="3" name="Content Placeholder 2"/>
          <p:cNvSpPr>
            <a:spLocks noGrp="1"/>
          </p:cNvSpPr>
          <p:nvPr>
            <p:ph idx="1"/>
          </p:nvPr>
        </p:nvSpPr>
        <p:spPr/>
        <p:txBody>
          <a:bodyPr>
            <a:normAutofit fontScale="25000" lnSpcReduction="20000"/>
          </a:bodyPr>
          <a:lstStyle/>
          <a:p>
            <a:pPr lvl="0" algn="just"/>
            <a:r>
              <a:rPr lang="en-GB" sz="11200" b="1" dirty="0" smtClean="0"/>
              <a:t>Replaced tradition of </a:t>
            </a:r>
            <a:r>
              <a:rPr lang="en-GB" sz="11200" b="1" dirty="0"/>
              <a:t>unqualified individual property rights with </a:t>
            </a:r>
            <a:r>
              <a:rPr lang="en-GB" sz="11200" b="1" dirty="0" smtClean="0"/>
              <a:t>notion </a:t>
            </a:r>
            <a:r>
              <a:rPr lang="en-GB" sz="11200" b="1" dirty="0"/>
              <a:t>of the </a:t>
            </a:r>
            <a:r>
              <a:rPr lang="en-GB" sz="11200" b="1" i="1" dirty="0"/>
              <a:t>social function of property</a:t>
            </a:r>
            <a:r>
              <a:rPr lang="en-GB" sz="11200" b="1" dirty="0"/>
              <a:t> </a:t>
            </a:r>
            <a:r>
              <a:rPr lang="en-GB" sz="11200" b="1" dirty="0" smtClean="0"/>
              <a:t>to </a:t>
            </a:r>
            <a:r>
              <a:rPr lang="en-GB" sz="11200" b="1" dirty="0"/>
              <a:t>support </a:t>
            </a:r>
            <a:r>
              <a:rPr lang="en-GB" sz="11200" b="1" dirty="0" smtClean="0"/>
              <a:t>democratisation </a:t>
            </a:r>
            <a:r>
              <a:rPr lang="en-GB" sz="11200" b="1" dirty="0"/>
              <a:t>of the access to urban land and </a:t>
            </a:r>
            <a:r>
              <a:rPr lang="en-GB" sz="11200" b="1" dirty="0" smtClean="0"/>
              <a:t>housing</a:t>
            </a:r>
            <a:endParaRPr lang="en-US" sz="11200" b="1" dirty="0"/>
          </a:p>
          <a:p>
            <a:pPr lvl="0" algn="just"/>
            <a:r>
              <a:rPr lang="en-US" sz="11200" b="1" dirty="0" smtClean="0"/>
              <a:t>D</a:t>
            </a:r>
            <a:r>
              <a:rPr lang="en-GB" sz="11200" b="1" dirty="0" smtClean="0"/>
              <a:t>efined </a:t>
            </a:r>
            <a:r>
              <a:rPr lang="en-GB" sz="11200" b="1" dirty="0"/>
              <a:t>the main </a:t>
            </a:r>
            <a:r>
              <a:rPr lang="en-GB" sz="11200" b="1" i="1" dirty="0" smtClean="0"/>
              <a:t>articulated principles </a:t>
            </a:r>
            <a:r>
              <a:rPr lang="en-GB" sz="11200" b="1" dirty="0"/>
              <a:t>of land, urban and housing </a:t>
            </a:r>
            <a:r>
              <a:rPr lang="en-GB" sz="11200" b="1" dirty="0" smtClean="0"/>
              <a:t>policy</a:t>
            </a:r>
            <a:endParaRPr lang="en-US" sz="11200" b="1" dirty="0"/>
          </a:p>
          <a:p>
            <a:pPr lvl="0" algn="just"/>
            <a:r>
              <a:rPr lang="en-US" sz="11200" b="1" dirty="0"/>
              <a:t>C</a:t>
            </a:r>
            <a:r>
              <a:rPr lang="en-GB" sz="11200" b="1" dirty="0" smtClean="0"/>
              <a:t>reated </a:t>
            </a:r>
            <a:r>
              <a:rPr lang="en-GB" sz="11200" b="1" i="1" dirty="0" smtClean="0"/>
              <a:t>processes</a:t>
            </a:r>
            <a:r>
              <a:rPr lang="en-GB" sz="11200" b="1" i="1" dirty="0"/>
              <a:t>, mechanisms, instruments, and resources </a:t>
            </a:r>
            <a:r>
              <a:rPr lang="en-GB" sz="11200" b="1" dirty="0"/>
              <a:t>aiming to render urban management viable, </a:t>
            </a:r>
            <a:r>
              <a:rPr lang="en-GB" sz="11200" b="1" dirty="0" smtClean="0"/>
              <a:t>emphasis </a:t>
            </a:r>
            <a:r>
              <a:rPr lang="en-GB" sz="11200" b="1" dirty="0"/>
              <a:t>placed on the capture for the community of some of the </a:t>
            </a:r>
            <a:r>
              <a:rPr lang="en-GB" sz="11200" b="1" i="1" dirty="0"/>
              <a:t>surplus value </a:t>
            </a:r>
            <a:r>
              <a:rPr lang="en-GB" sz="11200" b="1" dirty="0"/>
              <a:t>generated by state action that has been traditionally fully appropriated by land and property </a:t>
            </a:r>
            <a:r>
              <a:rPr lang="en-GB" sz="11200" b="1" dirty="0" smtClean="0"/>
              <a:t>owners </a:t>
            </a:r>
            <a:endParaRPr lang="en-US" sz="11200" b="1" dirty="0"/>
          </a:p>
          <a:p>
            <a:endParaRPr lang="en-GB" dirty="0"/>
          </a:p>
        </p:txBody>
      </p:sp>
    </p:spTree>
    <p:extLst>
      <p:ext uri="{BB962C8B-B14F-4D97-AF65-F5344CB8AC3E}">
        <p14:creationId xmlns:p14="http://schemas.microsoft.com/office/powerpoint/2010/main" val="2976334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And more</a:t>
            </a:r>
            <a:endParaRPr lang="en-GB" b="1" dirty="0"/>
          </a:p>
        </p:txBody>
      </p:sp>
      <p:sp>
        <p:nvSpPr>
          <p:cNvPr id="3" name="Content Placeholder 2"/>
          <p:cNvSpPr>
            <a:spLocks noGrp="1"/>
          </p:cNvSpPr>
          <p:nvPr>
            <p:ph idx="1"/>
          </p:nvPr>
        </p:nvSpPr>
        <p:spPr/>
        <p:txBody>
          <a:bodyPr>
            <a:normAutofit fontScale="85000" lnSpcReduction="20000"/>
          </a:bodyPr>
          <a:lstStyle/>
          <a:p>
            <a:pPr lvl="0" algn="just"/>
            <a:r>
              <a:rPr lang="en-US" b="1" dirty="0"/>
              <a:t>P</a:t>
            </a:r>
            <a:r>
              <a:rPr lang="en-GB" b="1" dirty="0"/>
              <a:t>roposed a </a:t>
            </a:r>
            <a:r>
              <a:rPr lang="en-GB" b="1" i="1" dirty="0" smtClean="0"/>
              <a:t>decentralised </a:t>
            </a:r>
            <a:r>
              <a:rPr lang="en-GB" b="1" i="1" dirty="0"/>
              <a:t>and democratised urban governance system</a:t>
            </a:r>
            <a:r>
              <a:rPr lang="en-GB" b="1" dirty="0"/>
              <a:t>, in which intergovernmental articulation as well as state partnerships with the private, community and voluntary sectors are articulated with several forms of popular participation in the decision- and law-making </a:t>
            </a:r>
            <a:r>
              <a:rPr lang="en-GB" b="1" dirty="0" smtClean="0"/>
              <a:t>process</a:t>
            </a:r>
            <a:endParaRPr lang="en-US" b="1" dirty="0"/>
          </a:p>
          <a:p>
            <a:pPr lvl="0" algn="just"/>
            <a:r>
              <a:rPr lang="en-US" b="1" dirty="0"/>
              <a:t>R</a:t>
            </a:r>
            <a:r>
              <a:rPr lang="en-GB" b="1" dirty="0"/>
              <a:t>ecognised the collective rights of residents in consolidated informal settlements to legal security of land tenure as well as to the </a:t>
            </a:r>
            <a:r>
              <a:rPr lang="en-GB" b="1" i="1" dirty="0"/>
              <a:t>sustainable regularisation</a:t>
            </a:r>
            <a:r>
              <a:rPr lang="en-GB" b="1" dirty="0"/>
              <a:t> of their </a:t>
            </a:r>
            <a:r>
              <a:rPr lang="en-GB" b="1" dirty="0" smtClean="0"/>
              <a:t>settlements</a:t>
            </a:r>
          </a:p>
          <a:p>
            <a:pPr marL="0" lvl="0" indent="0" algn="just">
              <a:buNone/>
            </a:pPr>
            <a:endParaRPr lang="en-GB" b="1" dirty="0"/>
          </a:p>
          <a:p>
            <a:pPr lvl="0" algn="just"/>
            <a:r>
              <a:rPr lang="en-GB" b="1" dirty="0" smtClean="0"/>
              <a:t>For all its many shortcomings, a groundbreaking law</a:t>
            </a:r>
            <a:endParaRPr lang="en-US" b="1" dirty="0"/>
          </a:p>
          <a:p>
            <a:endParaRPr lang="en-GB" dirty="0"/>
          </a:p>
        </p:txBody>
      </p:sp>
    </p:spTree>
    <p:extLst>
      <p:ext uri="{BB962C8B-B14F-4D97-AF65-F5344CB8AC3E}">
        <p14:creationId xmlns:p14="http://schemas.microsoft.com/office/powerpoint/2010/main" val="3806208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Municipal </a:t>
            </a:r>
            <a:r>
              <a:rPr lang="en-GB" b="1" dirty="0"/>
              <a:t>M</a:t>
            </a:r>
            <a:r>
              <a:rPr lang="en-GB" b="1" dirty="0" smtClean="0"/>
              <a:t>aster Plans - MMPs</a:t>
            </a:r>
            <a:endParaRPr lang="en-GB" b="1" dirty="0"/>
          </a:p>
        </p:txBody>
      </p:sp>
      <p:sp>
        <p:nvSpPr>
          <p:cNvPr id="3" name="Content Placeholder 2"/>
          <p:cNvSpPr>
            <a:spLocks noGrp="1"/>
          </p:cNvSpPr>
          <p:nvPr>
            <p:ph idx="1"/>
          </p:nvPr>
        </p:nvSpPr>
        <p:spPr/>
        <p:txBody>
          <a:bodyPr>
            <a:normAutofit fontScale="85000" lnSpcReduction="20000"/>
          </a:bodyPr>
          <a:lstStyle/>
          <a:p>
            <a:pPr algn="just"/>
            <a:r>
              <a:rPr lang="en-GB" b="1" dirty="0"/>
              <a:t>Given the highly decentralised nature of the Brazilian </a:t>
            </a:r>
            <a:r>
              <a:rPr lang="en-GB" b="1" dirty="0" smtClean="0"/>
              <a:t>federalism, </a:t>
            </a:r>
            <a:r>
              <a:rPr lang="en-GB" b="1" dirty="0"/>
              <a:t>the materialisation of this legal framework was largely placed in the hands of the municipal administrations especially through the formulation and implementation of Municipal Master Plans </a:t>
            </a:r>
            <a:r>
              <a:rPr lang="en-GB" b="1" dirty="0" smtClean="0"/>
              <a:t>– MMPs </a:t>
            </a:r>
            <a:endParaRPr lang="en-GB" b="1" dirty="0"/>
          </a:p>
          <a:p>
            <a:pPr algn="just"/>
            <a:r>
              <a:rPr lang="en-GB" b="1" dirty="0" smtClean="0"/>
              <a:t>Law placed in the heart of political process, at municipal level</a:t>
            </a:r>
          </a:p>
          <a:p>
            <a:pPr algn="just"/>
            <a:r>
              <a:rPr lang="en-GB" b="1" dirty="0" smtClean="0"/>
              <a:t>Out </a:t>
            </a:r>
            <a:r>
              <a:rPr lang="en-GB" b="1" dirty="0"/>
              <a:t>of some 1,700 municipalities that had a legal obligation to approve such </a:t>
            </a:r>
            <a:r>
              <a:rPr lang="en-GB" b="1" dirty="0" smtClean="0"/>
              <a:t>MMPs </a:t>
            </a:r>
            <a:r>
              <a:rPr lang="en-GB" b="1" dirty="0"/>
              <a:t>so as to apply the City Statute, some 1,450 have already done so - which fact in itself is undoubtedly </a:t>
            </a:r>
            <a:r>
              <a:rPr lang="en-GB" b="1" dirty="0" smtClean="0"/>
              <a:t>remarkable</a:t>
            </a:r>
            <a:endParaRPr lang="en-US" b="1" dirty="0"/>
          </a:p>
          <a:p>
            <a:endParaRPr lang="en-GB" dirty="0"/>
          </a:p>
        </p:txBody>
      </p:sp>
    </p:spTree>
    <p:extLst>
      <p:ext uri="{BB962C8B-B14F-4D97-AF65-F5344CB8AC3E}">
        <p14:creationId xmlns:p14="http://schemas.microsoft.com/office/powerpoint/2010/main" val="3363601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Municipal </a:t>
            </a:r>
            <a:r>
              <a:rPr lang="en-GB" b="1" dirty="0"/>
              <a:t>M</a:t>
            </a:r>
            <a:r>
              <a:rPr lang="en-GB" b="1" dirty="0" smtClean="0"/>
              <a:t>aster Plans - MMPs</a:t>
            </a:r>
            <a:endParaRPr lang="en-GB" b="1" dirty="0"/>
          </a:p>
        </p:txBody>
      </p:sp>
      <p:sp>
        <p:nvSpPr>
          <p:cNvPr id="3" name="Content Placeholder 2"/>
          <p:cNvSpPr>
            <a:spLocks noGrp="1"/>
          </p:cNvSpPr>
          <p:nvPr>
            <p:ph idx="1"/>
          </p:nvPr>
        </p:nvSpPr>
        <p:spPr/>
        <p:txBody>
          <a:bodyPr>
            <a:normAutofit fontScale="85000" lnSpcReduction="10000"/>
          </a:bodyPr>
          <a:lstStyle/>
          <a:p>
            <a:pPr algn="just"/>
            <a:r>
              <a:rPr lang="en-GB" b="1" dirty="0"/>
              <a:t>Given the highly decentralised nature of the Brazilian </a:t>
            </a:r>
            <a:r>
              <a:rPr lang="en-GB" b="1" dirty="0" smtClean="0"/>
              <a:t>federalism, </a:t>
            </a:r>
            <a:r>
              <a:rPr lang="en-GB" b="1" dirty="0"/>
              <a:t>the materialisation of this legal framework was largely placed in the hands of the municipal administrations especially through the formulation and implementation of Municipal Master Plans - </a:t>
            </a:r>
            <a:r>
              <a:rPr lang="en-GB" b="1" dirty="0" smtClean="0"/>
              <a:t>MMPs </a:t>
            </a:r>
          </a:p>
          <a:p>
            <a:pPr algn="just"/>
            <a:endParaRPr lang="en-GB" b="1" dirty="0" smtClean="0"/>
          </a:p>
          <a:p>
            <a:pPr algn="just"/>
            <a:r>
              <a:rPr lang="en-GB" b="1" dirty="0" smtClean="0"/>
              <a:t>Out </a:t>
            </a:r>
            <a:r>
              <a:rPr lang="en-GB" b="1" dirty="0"/>
              <a:t>of some 1,700 municipalities that had a legal obligation to approve such </a:t>
            </a:r>
            <a:r>
              <a:rPr lang="en-GB" b="1" dirty="0" smtClean="0"/>
              <a:t>MMPs </a:t>
            </a:r>
            <a:r>
              <a:rPr lang="en-GB" b="1" dirty="0"/>
              <a:t>so as to apply the City Statute, some 1,450 have already done so - which fact in itself is undoubtedly </a:t>
            </a:r>
            <a:r>
              <a:rPr lang="en-GB" b="1" dirty="0" smtClean="0"/>
              <a:t>remarkable</a:t>
            </a:r>
            <a:endParaRPr lang="en-US" b="1" dirty="0"/>
          </a:p>
          <a:p>
            <a:endParaRPr lang="en-GB" dirty="0"/>
          </a:p>
        </p:txBody>
      </p:sp>
    </p:spTree>
    <p:extLst>
      <p:ext uri="{BB962C8B-B14F-4D97-AF65-F5344CB8AC3E}">
        <p14:creationId xmlns:p14="http://schemas.microsoft.com/office/powerpoint/2010/main" val="935296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What has </a:t>
            </a:r>
            <a:r>
              <a:rPr lang="en-GB" b="1" dirty="0" smtClean="0"/>
              <a:t>actually happened </a:t>
            </a:r>
            <a:r>
              <a:rPr lang="en-GB" b="1" dirty="0"/>
              <a:t>with the new generation of MMPs? </a:t>
            </a:r>
            <a:r>
              <a:rPr lang="en-US" b="1" dirty="0"/>
              <a:t/>
            </a:r>
            <a:br>
              <a:rPr lang="en-US" b="1" dirty="0"/>
            </a:br>
            <a:endParaRPr lang="en-GB" b="1" dirty="0"/>
          </a:p>
        </p:txBody>
      </p:sp>
      <p:sp>
        <p:nvSpPr>
          <p:cNvPr id="3" name="Content Placeholder 2"/>
          <p:cNvSpPr>
            <a:spLocks noGrp="1"/>
          </p:cNvSpPr>
          <p:nvPr>
            <p:ph idx="1"/>
          </p:nvPr>
        </p:nvSpPr>
        <p:spPr/>
        <p:txBody>
          <a:bodyPr>
            <a:normAutofit fontScale="92500" lnSpcReduction="10000"/>
          </a:bodyPr>
          <a:lstStyle/>
          <a:p>
            <a:pPr algn="just"/>
            <a:r>
              <a:rPr lang="en-GB" b="1" dirty="0" smtClean="0"/>
              <a:t>The </a:t>
            </a:r>
            <a:r>
              <a:rPr lang="en-GB" b="1" dirty="0"/>
              <a:t>existing studies have clearly shown that there has been progress on many </a:t>
            </a:r>
            <a:r>
              <a:rPr lang="en-GB" b="1" dirty="0" smtClean="0"/>
              <a:t>fronts</a:t>
            </a:r>
          </a:p>
          <a:p>
            <a:pPr algn="just"/>
            <a:r>
              <a:rPr lang="en-GB" b="1" dirty="0"/>
              <a:t>T</a:t>
            </a:r>
            <a:r>
              <a:rPr lang="en-GB" b="1" dirty="0" smtClean="0"/>
              <a:t>he </a:t>
            </a:r>
            <a:r>
              <a:rPr lang="en-GB" b="1" dirty="0"/>
              <a:t>general </a:t>
            </a:r>
            <a:r>
              <a:rPr lang="en-GB" b="1" i="1" dirty="0"/>
              <a:t>discourse of urban reform </a:t>
            </a:r>
            <a:r>
              <a:rPr lang="en-GB" b="1" dirty="0"/>
              <a:t>has been adopted by most </a:t>
            </a:r>
            <a:r>
              <a:rPr lang="en-GB" b="1" dirty="0" smtClean="0"/>
              <a:t>MMPs</a:t>
            </a:r>
          </a:p>
          <a:p>
            <a:pPr algn="just"/>
            <a:r>
              <a:rPr lang="en-GB" b="1" i="1" dirty="0"/>
              <a:t>S</a:t>
            </a:r>
            <a:r>
              <a:rPr lang="en-GB" b="1" i="1" dirty="0" smtClean="0"/>
              <a:t>pecific </a:t>
            </a:r>
            <a:r>
              <a:rPr lang="en-GB" b="1" i="1" dirty="0"/>
              <a:t>sectors </a:t>
            </a:r>
            <a:r>
              <a:rPr lang="en-GB" b="1" dirty="0"/>
              <a:t>– environment, cultural heritage – have been dealt </a:t>
            </a:r>
            <a:r>
              <a:rPr lang="en-GB" b="1" dirty="0" smtClean="0"/>
              <a:t>with</a:t>
            </a:r>
          </a:p>
          <a:p>
            <a:pPr algn="just"/>
            <a:r>
              <a:rPr lang="en-GB" b="1" dirty="0"/>
              <a:t>T</a:t>
            </a:r>
            <a:r>
              <a:rPr lang="en-GB" b="1" dirty="0" smtClean="0"/>
              <a:t>here </a:t>
            </a:r>
            <a:r>
              <a:rPr lang="en-GB" b="1" dirty="0"/>
              <a:t>has been a widespread creation of ZEIS - </a:t>
            </a:r>
            <a:r>
              <a:rPr lang="en-GB" b="1" i="1" dirty="0"/>
              <a:t>Special Zones of Social Interest </a:t>
            </a:r>
            <a:r>
              <a:rPr lang="en-GB" b="1" dirty="0"/>
              <a:t>corresponding to the areas occupied by existing informal </a:t>
            </a:r>
            <a:r>
              <a:rPr lang="en-GB" b="1" dirty="0" smtClean="0"/>
              <a:t>settlements</a:t>
            </a:r>
            <a:endParaRPr lang="en-GB" b="1" dirty="0"/>
          </a:p>
        </p:txBody>
      </p:sp>
    </p:spTree>
    <p:extLst>
      <p:ext uri="{BB962C8B-B14F-4D97-AF65-F5344CB8AC3E}">
        <p14:creationId xmlns:p14="http://schemas.microsoft.com/office/powerpoint/2010/main" val="13293488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And more</a:t>
            </a:r>
            <a:endParaRPr lang="en-GB" b="1" dirty="0"/>
          </a:p>
        </p:txBody>
      </p:sp>
      <p:sp>
        <p:nvSpPr>
          <p:cNvPr id="3" name="Content Placeholder 2"/>
          <p:cNvSpPr>
            <a:spLocks noGrp="1"/>
          </p:cNvSpPr>
          <p:nvPr>
            <p:ph idx="1"/>
          </p:nvPr>
        </p:nvSpPr>
        <p:spPr/>
        <p:txBody>
          <a:bodyPr/>
          <a:lstStyle/>
          <a:p>
            <a:pPr algn="just"/>
            <a:r>
              <a:rPr lang="en-GB" b="1" dirty="0"/>
              <a:t>W</a:t>
            </a:r>
            <a:r>
              <a:rPr lang="en-GB" b="1" dirty="0" smtClean="0"/>
              <a:t>hatever </a:t>
            </a:r>
            <a:r>
              <a:rPr lang="en-GB" b="1" dirty="0"/>
              <a:t>the variations – which naturally express the different political realities in the </a:t>
            </a:r>
            <a:r>
              <a:rPr lang="en-GB" b="1" dirty="0" smtClean="0"/>
              <a:t>municipalities </a:t>
            </a:r>
            <a:r>
              <a:rPr lang="en-GB" b="1" dirty="0"/>
              <a:t>– the </a:t>
            </a:r>
            <a:r>
              <a:rPr lang="en-GB" b="1" i="1" dirty="0"/>
              <a:t>participatory nature </a:t>
            </a:r>
            <a:r>
              <a:rPr lang="en-GB" b="1" dirty="0"/>
              <a:t>of the discussion of the MMPs was </a:t>
            </a:r>
            <a:r>
              <a:rPr lang="en-GB" b="1" dirty="0" smtClean="0"/>
              <a:t>remarkable;</a:t>
            </a:r>
          </a:p>
          <a:p>
            <a:pPr algn="just"/>
            <a:r>
              <a:rPr lang="en-GB" b="1" dirty="0"/>
              <a:t>P</a:t>
            </a:r>
            <a:r>
              <a:rPr lang="en-GB" b="1" dirty="0" smtClean="0"/>
              <a:t>erhaps </a:t>
            </a:r>
            <a:r>
              <a:rPr lang="en-GB" b="1" dirty="0"/>
              <a:t>the main achievement has been the </a:t>
            </a:r>
            <a:r>
              <a:rPr lang="en-GB" b="1" i="1" dirty="0"/>
              <a:t>record production of data </a:t>
            </a:r>
            <a:r>
              <a:rPr lang="en-GB" b="1" dirty="0"/>
              <a:t>and all sorts of information about Brazilian </a:t>
            </a:r>
            <a:r>
              <a:rPr lang="en-GB" b="1" dirty="0" smtClean="0"/>
              <a:t>cities</a:t>
            </a:r>
            <a:endParaRPr lang="en-US" b="1" dirty="0"/>
          </a:p>
          <a:p>
            <a:endParaRPr lang="en-GB" dirty="0"/>
          </a:p>
        </p:txBody>
      </p:sp>
    </p:spTree>
    <p:extLst>
      <p:ext uri="{BB962C8B-B14F-4D97-AF65-F5344CB8AC3E}">
        <p14:creationId xmlns:p14="http://schemas.microsoft.com/office/powerpoint/2010/main" val="1551475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Problems </a:t>
            </a:r>
            <a:r>
              <a:rPr lang="en-GB" b="1" dirty="0"/>
              <a:t>of legal efficacy undermining the new MMPs</a:t>
            </a:r>
          </a:p>
        </p:txBody>
      </p:sp>
      <p:sp>
        <p:nvSpPr>
          <p:cNvPr id="3" name="Content Placeholder 2"/>
          <p:cNvSpPr>
            <a:spLocks noGrp="1"/>
          </p:cNvSpPr>
          <p:nvPr>
            <p:ph idx="1"/>
          </p:nvPr>
        </p:nvSpPr>
        <p:spPr/>
        <p:txBody>
          <a:bodyPr>
            <a:normAutofit fontScale="92500" lnSpcReduction="20000"/>
          </a:bodyPr>
          <a:lstStyle/>
          <a:p>
            <a:pPr algn="just"/>
            <a:r>
              <a:rPr lang="en-GB" b="1" dirty="0"/>
              <a:t>E</a:t>
            </a:r>
            <a:r>
              <a:rPr lang="en-GB" b="1" dirty="0" smtClean="0"/>
              <a:t>xcessive </a:t>
            </a:r>
            <a:r>
              <a:rPr lang="en-GB" b="1" i="1" dirty="0"/>
              <a:t>formalism and bureaucracy </a:t>
            </a:r>
            <a:r>
              <a:rPr lang="en-GB" b="1" dirty="0"/>
              <a:t>of municipal </a:t>
            </a:r>
            <a:r>
              <a:rPr lang="en-GB" b="1" dirty="0" smtClean="0"/>
              <a:t>laws</a:t>
            </a:r>
          </a:p>
          <a:p>
            <a:pPr algn="just"/>
            <a:r>
              <a:rPr lang="en-GB" b="1" dirty="0"/>
              <a:t>R</a:t>
            </a:r>
            <a:r>
              <a:rPr lang="en-GB" b="1" dirty="0" smtClean="0"/>
              <a:t>equirement </a:t>
            </a:r>
            <a:r>
              <a:rPr lang="en-GB" b="1" dirty="0"/>
              <a:t>of </a:t>
            </a:r>
            <a:r>
              <a:rPr lang="en-GB" b="1" i="1" dirty="0"/>
              <a:t>further regulation </a:t>
            </a:r>
            <a:r>
              <a:rPr lang="en-GB" b="1" dirty="0"/>
              <a:t>by several subsequent laws for full </a:t>
            </a:r>
            <a:r>
              <a:rPr lang="en-GB" b="1" dirty="0" smtClean="0"/>
              <a:t>enforcement</a:t>
            </a:r>
          </a:p>
          <a:p>
            <a:pPr algn="just"/>
            <a:r>
              <a:rPr lang="en-GB" b="1" i="1" dirty="0"/>
              <a:t>P</a:t>
            </a:r>
            <a:r>
              <a:rPr lang="en-GB" b="1" i="1" dirty="0" smtClean="0"/>
              <a:t>unctual </a:t>
            </a:r>
            <a:r>
              <a:rPr lang="en-GB" b="1" i="1" dirty="0"/>
              <a:t>changes</a:t>
            </a:r>
            <a:r>
              <a:rPr lang="en-GB" b="1" dirty="0"/>
              <a:t> have been promoted without </a:t>
            </a:r>
            <a:r>
              <a:rPr lang="en-GB" b="1" dirty="0" smtClean="0"/>
              <a:t>participation</a:t>
            </a:r>
          </a:p>
          <a:p>
            <a:pPr algn="just"/>
            <a:r>
              <a:rPr lang="en-GB" b="1" dirty="0"/>
              <a:t>B</a:t>
            </a:r>
            <a:r>
              <a:rPr lang="en-GB" b="1" dirty="0" smtClean="0"/>
              <a:t>oth </a:t>
            </a:r>
            <a:r>
              <a:rPr lang="en-GB" b="1" dirty="0"/>
              <a:t>the </a:t>
            </a:r>
            <a:r>
              <a:rPr lang="en-GB" b="1" i="1" dirty="0"/>
              <a:t>obscure legal language </a:t>
            </a:r>
            <a:r>
              <a:rPr lang="en-GB" b="1" dirty="0"/>
              <a:t>and the </a:t>
            </a:r>
            <a:r>
              <a:rPr lang="en-GB" b="1" i="1" dirty="0"/>
              <a:t>imprecise technical legal writing </a:t>
            </a:r>
            <a:r>
              <a:rPr lang="en-GB" b="1" dirty="0"/>
              <a:t>(urban laws are rarely written by legal professionals) have widened the scope for legal and sociopolitical </a:t>
            </a:r>
            <a:r>
              <a:rPr lang="en-GB" b="1" dirty="0" smtClean="0"/>
              <a:t>disputes</a:t>
            </a:r>
            <a:endParaRPr lang="en-US" b="1" dirty="0"/>
          </a:p>
          <a:p>
            <a:endParaRPr lang="en-GB" dirty="0"/>
          </a:p>
        </p:txBody>
      </p:sp>
    </p:spTree>
    <p:extLst>
      <p:ext uri="{BB962C8B-B14F-4D97-AF65-F5344CB8AC3E}">
        <p14:creationId xmlns:p14="http://schemas.microsoft.com/office/powerpoint/2010/main" val="1364283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P</a:t>
            </a:r>
            <a:r>
              <a:rPr lang="en-GB" b="1" dirty="0" smtClean="0"/>
              <a:t>roblems </a:t>
            </a:r>
            <a:r>
              <a:rPr lang="en-GB" b="1" dirty="0"/>
              <a:t>of social efficacy undermining the new MMPs</a:t>
            </a:r>
          </a:p>
        </p:txBody>
      </p:sp>
      <p:sp>
        <p:nvSpPr>
          <p:cNvPr id="3" name="Content Placeholder 2"/>
          <p:cNvSpPr>
            <a:spLocks noGrp="1"/>
          </p:cNvSpPr>
          <p:nvPr>
            <p:ph idx="1"/>
          </p:nvPr>
        </p:nvSpPr>
        <p:spPr/>
        <p:txBody>
          <a:bodyPr>
            <a:normAutofit fontScale="92500" lnSpcReduction="10000"/>
          </a:bodyPr>
          <a:lstStyle/>
          <a:p>
            <a:pPr algn="just"/>
            <a:r>
              <a:rPr lang="en-GB" b="1" dirty="0"/>
              <a:t>R</a:t>
            </a:r>
            <a:r>
              <a:rPr lang="en-GB" b="1" dirty="0" smtClean="0"/>
              <a:t>emain </a:t>
            </a:r>
            <a:r>
              <a:rPr lang="en-GB" b="1" dirty="0"/>
              <a:t>traditional plans</a:t>
            </a:r>
            <a:r>
              <a:rPr lang="en-GB" b="1" dirty="0" smtClean="0"/>
              <a:t>, </a:t>
            </a:r>
            <a:r>
              <a:rPr lang="en-GB" b="1" i="1" dirty="0" smtClean="0"/>
              <a:t>technical </a:t>
            </a:r>
            <a:r>
              <a:rPr lang="en-GB" b="1" i="1" dirty="0"/>
              <a:t>and regulatory</a:t>
            </a:r>
            <a:r>
              <a:rPr lang="en-GB" b="1" dirty="0"/>
              <a:t>, </a:t>
            </a:r>
            <a:r>
              <a:rPr lang="en-GB" b="1" dirty="0" smtClean="0"/>
              <a:t>failing </a:t>
            </a:r>
            <a:r>
              <a:rPr lang="en-GB" b="1" dirty="0"/>
              <a:t>to territorialise </a:t>
            </a:r>
            <a:r>
              <a:rPr lang="en-GB" b="1" dirty="0" smtClean="0"/>
              <a:t>proposals </a:t>
            </a:r>
            <a:r>
              <a:rPr lang="en-GB" b="1" dirty="0"/>
              <a:t>and </a:t>
            </a:r>
            <a:r>
              <a:rPr lang="en-GB" b="1" dirty="0" smtClean="0"/>
              <a:t>intentions, </a:t>
            </a:r>
            <a:r>
              <a:rPr lang="en-GB" b="1" dirty="0"/>
              <a:t>as well as to intervene in the land structure and in the land and property </a:t>
            </a:r>
            <a:r>
              <a:rPr lang="en-GB" b="1" dirty="0" smtClean="0"/>
              <a:t>markets</a:t>
            </a:r>
          </a:p>
          <a:p>
            <a:pPr algn="just"/>
            <a:r>
              <a:rPr lang="en-GB" b="1" dirty="0" smtClean="0"/>
              <a:t>The </a:t>
            </a:r>
            <a:r>
              <a:rPr lang="en-GB" b="1" dirty="0"/>
              <a:t>emphasis on the new tools has been placed without a clearly defined </a:t>
            </a:r>
            <a:r>
              <a:rPr lang="en-GB" b="1" i="1" dirty="0"/>
              <a:t>project for the </a:t>
            </a:r>
            <a:r>
              <a:rPr lang="en-GB" b="1" i="1" dirty="0" smtClean="0"/>
              <a:t>city</a:t>
            </a:r>
          </a:p>
          <a:p>
            <a:pPr algn="just"/>
            <a:r>
              <a:rPr lang="en-GB" b="1" i="1" dirty="0"/>
              <a:t>F</a:t>
            </a:r>
            <a:r>
              <a:rPr lang="en-GB" b="1" i="1" dirty="0" smtClean="0"/>
              <a:t>ailed </a:t>
            </a:r>
            <a:r>
              <a:rPr lang="en-GB" b="1" i="1" dirty="0"/>
              <a:t>to recapture </a:t>
            </a:r>
            <a:r>
              <a:rPr lang="en-GB" b="1" i="1" dirty="0" smtClean="0"/>
              <a:t>surplus </a:t>
            </a:r>
            <a:r>
              <a:rPr lang="en-GB" b="1" i="1" dirty="0"/>
              <a:t>value </a:t>
            </a:r>
            <a:r>
              <a:rPr lang="en-GB" b="1" dirty="0"/>
              <a:t>resulting from state and collective action, and when this has happened, there has been </a:t>
            </a:r>
            <a:r>
              <a:rPr lang="en-GB" b="1" dirty="0" smtClean="0"/>
              <a:t>limited </a:t>
            </a:r>
            <a:r>
              <a:rPr lang="en-GB" b="1" dirty="0"/>
              <a:t>social redistribution of the </a:t>
            </a:r>
            <a:r>
              <a:rPr lang="en-GB" b="1" dirty="0" smtClean="0"/>
              <a:t>new </a:t>
            </a:r>
            <a:r>
              <a:rPr lang="en-GB" b="1" dirty="0"/>
              <a:t>financial </a:t>
            </a:r>
            <a:r>
              <a:rPr lang="en-GB" b="1" dirty="0" smtClean="0"/>
              <a:t>resources</a:t>
            </a:r>
            <a:endParaRPr lang="en-US" b="1" dirty="0"/>
          </a:p>
          <a:p>
            <a:endParaRPr lang="en-GB" dirty="0"/>
          </a:p>
        </p:txBody>
      </p:sp>
    </p:spTree>
    <p:extLst>
      <p:ext uri="{BB962C8B-B14F-4D97-AF65-F5344CB8AC3E}">
        <p14:creationId xmlns:p14="http://schemas.microsoft.com/office/powerpoint/2010/main" val="2562810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Could, should it be a “proper” right?</a:t>
            </a:r>
            <a:endParaRPr lang="en-GB" b="1" dirty="0"/>
          </a:p>
        </p:txBody>
      </p:sp>
      <p:sp>
        <p:nvSpPr>
          <p:cNvPr id="3" name="Content Placeholder 2"/>
          <p:cNvSpPr>
            <a:spLocks noGrp="1"/>
          </p:cNvSpPr>
          <p:nvPr>
            <p:ph idx="1"/>
          </p:nvPr>
        </p:nvSpPr>
        <p:spPr/>
        <p:txBody>
          <a:bodyPr>
            <a:normAutofit fontScale="85000" lnSpcReduction="20000"/>
          </a:bodyPr>
          <a:lstStyle/>
          <a:p>
            <a:pPr algn="just"/>
            <a:r>
              <a:rPr lang="en-GB" b="1" dirty="0" smtClean="0"/>
              <a:t>Is there a dimension of </a:t>
            </a:r>
            <a:r>
              <a:rPr lang="en-GB" b="1" dirty="0" err="1" smtClean="0"/>
              <a:t>sociopolitical</a:t>
            </a:r>
            <a:r>
              <a:rPr lang="en-GB" b="1" dirty="0" smtClean="0"/>
              <a:t> reform, a possibility of significant change through legal-institutional-political reform?</a:t>
            </a:r>
          </a:p>
          <a:p>
            <a:pPr algn="just"/>
            <a:r>
              <a:rPr lang="en-GB" b="1" dirty="0" smtClean="0"/>
              <a:t>“Urban reform”, reformist agenda</a:t>
            </a:r>
          </a:p>
          <a:p>
            <a:pPr algn="just"/>
            <a:r>
              <a:rPr lang="en-GB" b="1" dirty="0" smtClean="0"/>
              <a:t>From within and outside the legal order, but aiming to improve and expand order</a:t>
            </a:r>
          </a:p>
          <a:p>
            <a:pPr algn="just"/>
            <a:r>
              <a:rPr lang="en-GB" b="1" dirty="0" smtClean="0"/>
              <a:t>There is a place and role for transgression, rule of law needs to incorporate and dialogue with it</a:t>
            </a:r>
          </a:p>
          <a:p>
            <a:pPr algn="just"/>
            <a:r>
              <a:rPr lang="en-GB" b="1" dirty="0" smtClean="0"/>
              <a:t>I believe so, not as a goal </a:t>
            </a:r>
            <a:r>
              <a:rPr lang="en-GB" b="1" i="1" dirty="0" smtClean="0"/>
              <a:t>per se</a:t>
            </a:r>
            <a:r>
              <a:rPr lang="en-GB" b="1" dirty="0" smtClean="0"/>
              <a:t>, but as a step of broader </a:t>
            </a:r>
            <a:r>
              <a:rPr lang="en-GB" b="1" dirty="0" err="1" smtClean="0"/>
              <a:t>sociopolitical</a:t>
            </a:r>
            <a:r>
              <a:rPr lang="en-GB" b="1" dirty="0" smtClean="0"/>
              <a:t> process</a:t>
            </a:r>
          </a:p>
          <a:p>
            <a:pPr algn="just"/>
            <a:r>
              <a:rPr lang="en-GB" b="1" dirty="0" smtClean="0"/>
              <a:t>Creating more arenas for identification, expression, confrontation,</a:t>
            </a:r>
            <a:r>
              <a:rPr lang="en-GB" b="1" dirty="0"/>
              <a:t> </a:t>
            </a:r>
            <a:r>
              <a:rPr lang="en-GB" b="1" dirty="0" smtClean="0"/>
              <a:t>and possibly resolution of conflicts</a:t>
            </a:r>
          </a:p>
          <a:p>
            <a:pPr marL="0" indent="0" algn="just">
              <a:buNone/>
            </a:pPr>
            <a:endParaRPr lang="en-GB" b="1" dirty="0"/>
          </a:p>
          <a:p>
            <a:pPr marL="0" indent="0" algn="just">
              <a:buNone/>
            </a:pPr>
            <a:endParaRPr lang="en-GB" b="1" dirty="0" smtClean="0"/>
          </a:p>
          <a:p>
            <a:pPr marL="0" indent="0" algn="just">
              <a:buNone/>
            </a:pPr>
            <a:endParaRPr lang="en-GB" b="1" dirty="0"/>
          </a:p>
        </p:txBody>
      </p:sp>
    </p:spTree>
    <p:extLst>
      <p:ext uri="{BB962C8B-B14F-4D97-AF65-F5344CB8AC3E}">
        <p14:creationId xmlns:p14="http://schemas.microsoft.com/office/powerpoint/2010/main" val="4273265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And more</a:t>
            </a:r>
            <a:endParaRPr lang="en-GB" b="1" dirty="0"/>
          </a:p>
        </p:txBody>
      </p:sp>
      <p:sp>
        <p:nvSpPr>
          <p:cNvPr id="3" name="Content Placeholder 2"/>
          <p:cNvSpPr>
            <a:spLocks noGrp="1"/>
          </p:cNvSpPr>
          <p:nvPr>
            <p:ph idx="1"/>
          </p:nvPr>
        </p:nvSpPr>
        <p:spPr/>
        <p:txBody>
          <a:bodyPr>
            <a:normAutofit fontScale="25000" lnSpcReduction="20000"/>
          </a:bodyPr>
          <a:lstStyle/>
          <a:p>
            <a:pPr algn="just"/>
            <a:r>
              <a:rPr lang="en-GB" sz="11200" b="1" dirty="0"/>
              <a:t>F</a:t>
            </a:r>
            <a:r>
              <a:rPr lang="en-GB" sz="11200" b="1" dirty="0" smtClean="0"/>
              <a:t>ailure </a:t>
            </a:r>
            <a:r>
              <a:rPr lang="en-GB" sz="11200" b="1" dirty="0"/>
              <a:t>to earmark central, serviced, vacant land for </a:t>
            </a:r>
            <a:r>
              <a:rPr lang="en-GB" sz="11200" b="1" i="1" dirty="0"/>
              <a:t>social </a:t>
            </a:r>
            <a:r>
              <a:rPr lang="en-GB" sz="11200" b="1" i="1" dirty="0" smtClean="0"/>
              <a:t>housing</a:t>
            </a:r>
          </a:p>
          <a:p>
            <a:pPr algn="just"/>
            <a:r>
              <a:rPr lang="en-GB" sz="11200" b="1" dirty="0"/>
              <a:t>N</a:t>
            </a:r>
            <a:r>
              <a:rPr lang="en-GB" sz="11200" b="1" dirty="0" smtClean="0"/>
              <a:t>o </a:t>
            </a:r>
            <a:r>
              <a:rPr lang="en-GB" sz="11200" b="1" dirty="0"/>
              <a:t>specific criteria for </a:t>
            </a:r>
            <a:r>
              <a:rPr lang="en-GB" sz="11200" b="1" i="1" dirty="0" smtClean="0"/>
              <a:t>urban expansion</a:t>
            </a:r>
            <a:r>
              <a:rPr lang="en-GB" sz="11200" b="1" dirty="0" smtClean="0"/>
              <a:t>, </a:t>
            </a:r>
            <a:r>
              <a:rPr lang="en-GB" sz="11200" b="1" dirty="0"/>
              <a:t>public </a:t>
            </a:r>
            <a:r>
              <a:rPr lang="en-GB" sz="11200" b="1" dirty="0" smtClean="0"/>
              <a:t>property has </a:t>
            </a:r>
            <a:r>
              <a:rPr lang="en-GB" sz="11200" b="1" dirty="0"/>
              <a:t>not been given a social function, and </a:t>
            </a:r>
            <a:r>
              <a:rPr lang="en-GB" sz="11200" b="1" dirty="0" smtClean="0"/>
              <a:t>no articulated </a:t>
            </a:r>
            <a:r>
              <a:rPr lang="en-GB" sz="11200" b="1" dirty="0"/>
              <a:t>socioenvironmental </a:t>
            </a:r>
            <a:r>
              <a:rPr lang="en-GB" sz="11200" b="1" dirty="0" smtClean="0"/>
              <a:t>approach</a:t>
            </a:r>
          </a:p>
          <a:p>
            <a:pPr algn="just"/>
            <a:r>
              <a:rPr lang="en-GB" sz="11200" b="1" i="1" dirty="0" smtClean="0"/>
              <a:t>Large </a:t>
            </a:r>
            <a:r>
              <a:rPr lang="en-GB" sz="11200" b="1" i="1" dirty="0"/>
              <a:t>projects </a:t>
            </a:r>
            <a:r>
              <a:rPr lang="en-GB" sz="11200" b="1" dirty="0"/>
              <a:t>have often bypassed the MMPs – and </a:t>
            </a:r>
            <a:r>
              <a:rPr lang="en-GB" sz="11200" b="1" dirty="0" smtClean="0"/>
              <a:t>assumed </a:t>
            </a:r>
            <a:r>
              <a:rPr lang="en-GB" sz="11200" b="1" dirty="0"/>
              <a:t>collective eviction </a:t>
            </a:r>
            <a:endParaRPr lang="en-GB" sz="11200" b="1" dirty="0" smtClean="0"/>
          </a:p>
          <a:p>
            <a:pPr algn="just"/>
            <a:r>
              <a:rPr lang="en-GB" sz="11200" b="1" dirty="0"/>
              <a:t>L</a:t>
            </a:r>
            <a:r>
              <a:rPr lang="en-GB" sz="11200" b="1" dirty="0" smtClean="0"/>
              <a:t>and</a:t>
            </a:r>
            <a:r>
              <a:rPr lang="en-GB" sz="11200" b="1" dirty="0"/>
              <a:t>, urban, housing, environmental, fiscal and budgetary policies have not been integrated, and the regularisation of informal settlements is </a:t>
            </a:r>
            <a:r>
              <a:rPr lang="en-GB" sz="11200" b="1" dirty="0" smtClean="0"/>
              <a:t>an </a:t>
            </a:r>
            <a:r>
              <a:rPr lang="en-GB" sz="11200" b="1" i="1" dirty="0"/>
              <a:t>isolated policy</a:t>
            </a:r>
            <a:r>
              <a:rPr lang="en-GB" sz="11200" b="1" dirty="0"/>
              <a:t>, </a:t>
            </a:r>
            <a:r>
              <a:rPr lang="en-GB" sz="11200" b="1" dirty="0" smtClean="0"/>
              <a:t>imposing technical </a:t>
            </a:r>
            <a:r>
              <a:rPr lang="en-GB" sz="11200" b="1" dirty="0"/>
              <a:t>difficulties to the legalisation of informal </a:t>
            </a:r>
            <a:r>
              <a:rPr lang="en-GB" sz="11200" b="1" dirty="0" smtClean="0"/>
              <a:t>settlements</a:t>
            </a:r>
          </a:p>
          <a:p>
            <a:endParaRPr lang="en-GB" dirty="0"/>
          </a:p>
        </p:txBody>
      </p:sp>
    </p:spTree>
    <p:extLst>
      <p:ext uri="{BB962C8B-B14F-4D97-AF65-F5344CB8AC3E}">
        <p14:creationId xmlns:p14="http://schemas.microsoft.com/office/powerpoint/2010/main" val="446920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Capacity to act/judicial interpretation</a:t>
            </a:r>
            <a:endParaRPr lang="en-GB" b="1" dirty="0"/>
          </a:p>
        </p:txBody>
      </p:sp>
      <p:sp>
        <p:nvSpPr>
          <p:cNvPr id="3" name="Content Placeholder 2"/>
          <p:cNvSpPr>
            <a:spLocks noGrp="1"/>
          </p:cNvSpPr>
          <p:nvPr>
            <p:ph idx="1"/>
          </p:nvPr>
        </p:nvSpPr>
        <p:spPr/>
        <p:txBody>
          <a:bodyPr>
            <a:normAutofit fontScale="92500" lnSpcReduction="10000"/>
          </a:bodyPr>
          <a:lstStyle/>
          <a:p>
            <a:pPr algn="just"/>
            <a:r>
              <a:rPr lang="en-GB" b="1" dirty="0"/>
              <a:t>Bureaucratic management and technical complexity have also meant that there has been a widespread </a:t>
            </a:r>
            <a:r>
              <a:rPr lang="en-GB" b="1" i="1" dirty="0"/>
              <a:t>lack of administrative capacity to act</a:t>
            </a:r>
            <a:r>
              <a:rPr lang="en-GB" b="1" dirty="0"/>
              <a:t> at municipal level</a:t>
            </a:r>
          </a:p>
          <a:p>
            <a:pPr algn="just"/>
            <a:r>
              <a:rPr lang="en-GB" b="1" dirty="0"/>
              <a:t>Many MMPs are mere </a:t>
            </a:r>
            <a:r>
              <a:rPr lang="en-GB" b="1" i="1" dirty="0"/>
              <a:t>copies of models </a:t>
            </a:r>
            <a:r>
              <a:rPr lang="en-GB" b="1" dirty="0"/>
              <a:t>promoted by an “industry” of consultants</a:t>
            </a:r>
          </a:p>
          <a:p>
            <a:pPr algn="just"/>
            <a:r>
              <a:rPr lang="en-GB" b="1" i="1" dirty="0"/>
              <a:t>Obscure planning language </a:t>
            </a:r>
            <a:r>
              <a:rPr lang="en-GB" b="1" dirty="0"/>
              <a:t>has been as problematic as obscure legal </a:t>
            </a:r>
            <a:r>
              <a:rPr lang="en-GB" b="1" dirty="0" smtClean="0"/>
              <a:t>language</a:t>
            </a:r>
          </a:p>
          <a:p>
            <a:pPr algn="just"/>
            <a:r>
              <a:rPr lang="en-GB" b="1" dirty="0" smtClean="0"/>
              <a:t>Judicial interpretation using other legal principles</a:t>
            </a:r>
            <a:endParaRPr lang="en-US" b="1" dirty="0"/>
          </a:p>
          <a:p>
            <a:endParaRPr lang="en-GB" dirty="0"/>
          </a:p>
        </p:txBody>
      </p:sp>
    </p:spTree>
    <p:extLst>
      <p:ext uri="{BB962C8B-B14F-4D97-AF65-F5344CB8AC3E}">
        <p14:creationId xmlns:p14="http://schemas.microsoft.com/office/powerpoint/2010/main" val="26136945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False hostages</a:t>
            </a:r>
            <a:endParaRPr lang="en-GB" b="1" dirty="0"/>
          </a:p>
        </p:txBody>
      </p:sp>
      <p:sp>
        <p:nvSpPr>
          <p:cNvPr id="3" name="Content Placeholder 2"/>
          <p:cNvSpPr>
            <a:spLocks noGrp="1"/>
          </p:cNvSpPr>
          <p:nvPr>
            <p:ph idx="1"/>
          </p:nvPr>
        </p:nvSpPr>
        <p:spPr/>
        <p:txBody>
          <a:bodyPr>
            <a:normAutofit fontScale="92500" lnSpcReduction="10000"/>
          </a:bodyPr>
          <a:lstStyle/>
          <a:p>
            <a:pPr algn="just"/>
            <a:r>
              <a:rPr lang="en-GB" b="1" dirty="0"/>
              <a:t>D</a:t>
            </a:r>
            <a:r>
              <a:rPr lang="en-GB" b="1" dirty="0" smtClean="0"/>
              <a:t>espite </a:t>
            </a:r>
            <a:r>
              <a:rPr lang="en-GB" b="1" dirty="0"/>
              <a:t>the possibility of significantly changing the course of things through the formulation of profoundly different and inclusive MMPs, with the support of lawyers</a:t>
            </a:r>
            <a:r>
              <a:rPr lang="en-GB" b="1" dirty="0" smtClean="0"/>
              <a:t>, urban </a:t>
            </a:r>
            <a:r>
              <a:rPr lang="en-GB" b="1" dirty="0"/>
              <a:t>planners and public managers remain, and have seemingly become increasingly more, </a:t>
            </a:r>
            <a:r>
              <a:rPr lang="en-GB" b="1" i="1" dirty="0"/>
              <a:t>hostages to exclusionary land and property markets </a:t>
            </a:r>
            <a:r>
              <a:rPr lang="en-GB" b="1" i="1" dirty="0" smtClean="0"/>
              <a:t>that </a:t>
            </a:r>
            <a:r>
              <a:rPr lang="en-GB" b="1" i="1" dirty="0"/>
              <a:t>they have created and fomented in the first place</a:t>
            </a:r>
            <a:r>
              <a:rPr lang="en-GB" b="1" dirty="0"/>
              <a:t>, as well as of segregating public policies that they have </a:t>
            </a:r>
            <a:r>
              <a:rPr lang="en-GB" b="1" dirty="0" smtClean="0"/>
              <a:t>implemented</a:t>
            </a:r>
            <a:endParaRPr lang="en-US" b="1" dirty="0"/>
          </a:p>
          <a:p>
            <a:endParaRPr lang="en-GB" dirty="0"/>
          </a:p>
        </p:txBody>
      </p:sp>
    </p:spTree>
    <p:extLst>
      <p:ext uri="{BB962C8B-B14F-4D97-AF65-F5344CB8AC3E}">
        <p14:creationId xmlns:p14="http://schemas.microsoft.com/office/powerpoint/2010/main" val="2684092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 The law is not the problem!</a:t>
            </a:r>
            <a:endParaRPr lang="en-GB" b="1" dirty="0"/>
          </a:p>
        </p:txBody>
      </p:sp>
      <p:sp>
        <p:nvSpPr>
          <p:cNvPr id="3" name="Content Placeholder 2"/>
          <p:cNvSpPr>
            <a:spLocks noGrp="1"/>
          </p:cNvSpPr>
          <p:nvPr>
            <p:ph idx="1"/>
          </p:nvPr>
        </p:nvSpPr>
        <p:spPr/>
        <p:txBody>
          <a:bodyPr>
            <a:noAutofit/>
          </a:bodyPr>
          <a:lstStyle/>
          <a:p>
            <a:pPr algn="just"/>
            <a:r>
              <a:rPr lang="en-GB" sz="2800" b="1" dirty="0"/>
              <a:t>Brazil’s legal-urban order has significantly changed, but... </a:t>
            </a:r>
            <a:endParaRPr lang="en-GB" sz="2800" b="1" dirty="0" smtClean="0"/>
          </a:p>
          <a:p>
            <a:pPr algn="just"/>
            <a:r>
              <a:rPr lang="en-GB" sz="2800" b="1" dirty="0"/>
              <a:t>H</a:t>
            </a:r>
            <a:r>
              <a:rPr lang="en-GB" sz="2800" b="1" dirty="0" smtClean="0"/>
              <a:t>ave </a:t>
            </a:r>
            <a:r>
              <a:rPr lang="en-GB" sz="2800" b="1" dirty="0"/>
              <a:t>the jurists understood that? </a:t>
            </a:r>
            <a:endParaRPr lang="en-GB" sz="2800" b="1" dirty="0" smtClean="0"/>
          </a:p>
          <a:p>
            <a:pPr algn="just"/>
            <a:r>
              <a:rPr lang="en-GB" sz="2800" b="1" dirty="0"/>
              <a:t>H</a:t>
            </a:r>
            <a:r>
              <a:rPr lang="en-GB" sz="2800" b="1" dirty="0" smtClean="0"/>
              <a:t>as </a:t>
            </a:r>
            <a:r>
              <a:rPr lang="en-GB" sz="2800" b="1" dirty="0"/>
              <a:t>the nature of urban planning been changed accordingly? </a:t>
            </a:r>
            <a:endParaRPr lang="en-GB" sz="2800" b="1" dirty="0" smtClean="0"/>
          </a:p>
          <a:p>
            <a:pPr algn="just"/>
            <a:r>
              <a:rPr lang="en-GB" sz="2800" b="1" dirty="0" smtClean="0"/>
              <a:t>Have </a:t>
            </a:r>
            <a:r>
              <a:rPr lang="en-GB" sz="2800" b="1" dirty="0"/>
              <a:t>urban managers assimilated the new principles? </a:t>
            </a:r>
            <a:r>
              <a:rPr lang="en-GB" sz="2800" b="1" dirty="0" smtClean="0"/>
              <a:t/>
            </a:r>
            <a:br>
              <a:rPr lang="en-GB" sz="2800" b="1" dirty="0" smtClean="0"/>
            </a:br>
            <a:r>
              <a:rPr lang="en-GB" sz="2800" b="1" dirty="0" smtClean="0"/>
              <a:t>Have judges used specific principles to resolve conflicts?</a:t>
            </a:r>
          </a:p>
          <a:p>
            <a:pPr algn="just"/>
            <a:r>
              <a:rPr lang="en-GB" sz="2800" b="1" dirty="0" smtClean="0"/>
              <a:t>Has </a:t>
            </a:r>
            <a:r>
              <a:rPr lang="en-GB" sz="2800" b="1" dirty="0"/>
              <a:t>civil society wakened up to the new legal realities? </a:t>
            </a:r>
            <a:endParaRPr lang="en-US" sz="2800" b="1" dirty="0"/>
          </a:p>
          <a:p>
            <a:endParaRPr lang="en-GB" dirty="0"/>
          </a:p>
        </p:txBody>
      </p:sp>
    </p:spTree>
    <p:extLst>
      <p:ext uri="{BB962C8B-B14F-4D97-AF65-F5344CB8AC3E}">
        <p14:creationId xmlns:p14="http://schemas.microsoft.com/office/powerpoint/2010/main" val="7904739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New rules of the game</a:t>
            </a:r>
            <a:endParaRPr lang="en-GB" b="1" dirty="0"/>
          </a:p>
        </p:txBody>
      </p:sp>
      <p:sp>
        <p:nvSpPr>
          <p:cNvPr id="3" name="Content Placeholder 2"/>
          <p:cNvSpPr>
            <a:spLocks noGrp="1"/>
          </p:cNvSpPr>
          <p:nvPr>
            <p:ph idx="1"/>
          </p:nvPr>
        </p:nvSpPr>
        <p:spPr/>
        <p:txBody>
          <a:bodyPr/>
          <a:lstStyle/>
          <a:p>
            <a:pPr algn="just"/>
            <a:r>
              <a:rPr lang="en-GB" b="1" dirty="0"/>
              <a:t>To play the game </a:t>
            </a:r>
            <a:r>
              <a:rPr lang="en-GB" b="1" i="1" dirty="0"/>
              <a:t>according to the new r</a:t>
            </a:r>
            <a:r>
              <a:rPr lang="en-GB" b="1" dirty="0"/>
              <a:t>ules is fundamental for the collective construction of sustainable and fairer cities for the present and future generations</a:t>
            </a:r>
            <a:endParaRPr lang="en-US" b="1" dirty="0"/>
          </a:p>
          <a:p>
            <a:pPr algn="just"/>
            <a:r>
              <a:rPr lang="en-GB" b="1" dirty="0"/>
              <a:t>Need to overcome the existing obstacles and improve the legal order further; but above all, to fight for the </a:t>
            </a:r>
            <a:r>
              <a:rPr lang="en-GB" b="1" i="1" dirty="0"/>
              <a:t>full </a:t>
            </a:r>
            <a:r>
              <a:rPr lang="en-GB" b="1" i="1" dirty="0" smtClean="0"/>
              <a:t>enforcement </a:t>
            </a:r>
            <a:r>
              <a:rPr lang="en-GB" b="1" dirty="0"/>
              <a:t>of the City Statute</a:t>
            </a:r>
            <a:endParaRPr lang="en-US" b="1" dirty="0"/>
          </a:p>
          <a:p>
            <a:endParaRPr lang="en-GB" dirty="0"/>
          </a:p>
        </p:txBody>
      </p:sp>
    </p:spTree>
    <p:extLst>
      <p:ext uri="{BB962C8B-B14F-4D97-AF65-F5344CB8AC3E}">
        <p14:creationId xmlns:p14="http://schemas.microsoft.com/office/powerpoint/2010/main" val="21240656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 general conclusion</a:t>
            </a:r>
            <a:endParaRPr lang="en-GB" b="1" dirty="0"/>
          </a:p>
        </p:txBody>
      </p:sp>
      <p:sp>
        <p:nvSpPr>
          <p:cNvPr id="3" name="Content Placeholder 2"/>
          <p:cNvSpPr>
            <a:spLocks noGrp="1"/>
          </p:cNvSpPr>
          <p:nvPr>
            <p:ph idx="1"/>
          </p:nvPr>
        </p:nvSpPr>
        <p:spPr/>
        <p:txBody>
          <a:bodyPr>
            <a:normAutofit fontScale="85000" lnSpcReduction="10000"/>
          </a:bodyPr>
          <a:lstStyle/>
          <a:p>
            <a:pPr algn="just"/>
            <a:r>
              <a:rPr lang="en-GB" b="1" dirty="0"/>
              <a:t>If “bad laws” can make it very difficult both the recognition of collective and social rights and the formulation of inclusive public policies, “good laws” </a:t>
            </a:r>
            <a:r>
              <a:rPr lang="en-GB" b="1" i="1" dirty="0"/>
              <a:t>per se</a:t>
            </a:r>
            <a:r>
              <a:rPr lang="en-GB" b="1" dirty="0"/>
              <a:t> do not change urban and social </a:t>
            </a:r>
            <a:r>
              <a:rPr lang="en-GB" b="1" dirty="0" smtClean="0"/>
              <a:t>realities</a:t>
            </a:r>
            <a:endParaRPr lang="en-GB" b="1" dirty="0"/>
          </a:p>
          <a:p>
            <a:pPr algn="just"/>
            <a:r>
              <a:rPr lang="en-GB" b="1" dirty="0"/>
              <a:t>M</a:t>
            </a:r>
            <a:r>
              <a:rPr lang="en-GB" b="1" dirty="0" smtClean="0"/>
              <a:t>uch </a:t>
            </a:r>
            <a:r>
              <a:rPr lang="en-GB" b="1" dirty="0"/>
              <a:t>as they express principles of sociospatial inclusion and socioenvironmental justice, or even, as is the rare case of the City Statute, when the legal recognition of progressive principles and rights is supported by the introduction of the processes, mechanisms, tools and resources necessary for their </a:t>
            </a:r>
            <a:r>
              <a:rPr lang="en-GB" b="1" dirty="0" smtClean="0"/>
              <a:t>materialisation</a:t>
            </a:r>
            <a:endParaRPr lang="en-US" b="1" dirty="0"/>
          </a:p>
          <a:p>
            <a:endParaRPr lang="en-GB" dirty="0"/>
          </a:p>
        </p:txBody>
      </p:sp>
    </p:spTree>
    <p:extLst>
      <p:ext uri="{BB962C8B-B14F-4D97-AF65-F5344CB8AC3E}">
        <p14:creationId xmlns:p14="http://schemas.microsoft.com/office/powerpoint/2010/main" val="972183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Renewed sociopolitical mobilization</a:t>
            </a:r>
            <a:endParaRPr lang="en-GB" b="1" dirty="0"/>
          </a:p>
        </p:txBody>
      </p:sp>
      <p:sp>
        <p:nvSpPr>
          <p:cNvPr id="3" name="Content Placeholder 2"/>
          <p:cNvSpPr>
            <a:spLocks noGrp="1"/>
          </p:cNvSpPr>
          <p:nvPr>
            <p:ph idx="1"/>
          </p:nvPr>
        </p:nvSpPr>
        <p:spPr/>
        <p:txBody>
          <a:bodyPr>
            <a:normAutofit fontScale="92500" lnSpcReduction="10000"/>
          </a:bodyPr>
          <a:lstStyle/>
          <a:p>
            <a:pPr algn="just"/>
            <a:r>
              <a:rPr lang="en-GB" b="1" dirty="0"/>
              <a:t>If decades of sociopolitical disputes were necessary for the reform of the legal-urban order and for the enactment of the City Statute, a new historical stage has been opened ever since, namely, that of the sociopolitical disputes at all governmental levels, within and outside the state apparatus, for its full </a:t>
            </a:r>
            <a:r>
              <a:rPr lang="en-GB" b="1" dirty="0" smtClean="0"/>
              <a:t>enforcement</a:t>
            </a:r>
            <a:endParaRPr lang="en-US" b="1" dirty="0"/>
          </a:p>
          <a:p>
            <a:pPr algn="just"/>
            <a:r>
              <a:rPr lang="en-GB" b="1" dirty="0"/>
              <a:t>The fact is that Brazil, and Brazilians, have not yet done justice to the City </a:t>
            </a:r>
            <a:r>
              <a:rPr lang="en-GB" b="1" dirty="0" smtClean="0"/>
              <a:t>Statute</a:t>
            </a:r>
          </a:p>
          <a:p>
            <a:pPr algn="just"/>
            <a:r>
              <a:rPr lang="en-GB" b="1" dirty="0" smtClean="0"/>
              <a:t>To deserve the City Statute!</a:t>
            </a:r>
            <a:endParaRPr lang="en-US" b="1" dirty="0"/>
          </a:p>
          <a:p>
            <a:endParaRPr lang="en-GB" dirty="0"/>
          </a:p>
        </p:txBody>
      </p:sp>
    </p:spTree>
    <p:extLst>
      <p:ext uri="{BB962C8B-B14F-4D97-AF65-F5344CB8AC3E}">
        <p14:creationId xmlns:p14="http://schemas.microsoft.com/office/powerpoint/2010/main" val="2282329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Need for conceptual shift</a:t>
            </a:r>
            <a:endParaRPr lang="en-GB" b="1" dirty="0"/>
          </a:p>
        </p:txBody>
      </p:sp>
      <p:sp>
        <p:nvSpPr>
          <p:cNvPr id="3" name="Content Placeholder 2"/>
          <p:cNvSpPr>
            <a:spLocks noGrp="1"/>
          </p:cNvSpPr>
          <p:nvPr>
            <p:ph idx="1"/>
          </p:nvPr>
        </p:nvSpPr>
        <p:spPr/>
        <p:txBody>
          <a:bodyPr>
            <a:normAutofit fontScale="25000" lnSpcReduction="20000"/>
          </a:bodyPr>
          <a:lstStyle/>
          <a:p>
            <a:pPr algn="just"/>
            <a:r>
              <a:rPr lang="en-GB" sz="9600" b="1" dirty="0" smtClean="0"/>
              <a:t>Dispense with legalistic, instrumentalist notion, </a:t>
            </a:r>
            <a:r>
              <a:rPr lang="en-GB" sz="9600" b="1" dirty="0"/>
              <a:t>v</a:t>
            </a:r>
            <a:r>
              <a:rPr lang="en-GB" sz="9600" b="1" dirty="0" smtClean="0"/>
              <a:t>iew </a:t>
            </a:r>
            <a:r>
              <a:rPr lang="en-GB" sz="9600" b="1" dirty="0"/>
              <a:t>law as </a:t>
            </a:r>
            <a:r>
              <a:rPr lang="en-GB" sz="9600" b="1" dirty="0" err="1" smtClean="0"/>
              <a:t>sociopolitical</a:t>
            </a:r>
            <a:r>
              <a:rPr lang="en-GB" sz="9600" b="1" dirty="0" smtClean="0"/>
              <a:t> process</a:t>
            </a:r>
          </a:p>
          <a:p>
            <a:pPr algn="just"/>
            <a:r>
              <a:rPr lang="en-GB" sz="9600" b="1" dirty="0" smtClean="0"/>
              <a:t>Together with “</a:t>
            </a:r>
            <a:r>
              <a:rPr lang="en-GB" sz="9600" b="1" dirty="0"/>
              <a:t>a</a:t>
            </a:r>
            <a:r>
              <a:rPr lang="en-GB" sz="9600" b="1" dirty="0" smtClean="0"/>
              <a:t>nti-law bias”, at root of scepticism</a:t>
            </a:r>
          </a:p>
          <a:p>
            <a:pPr algn="just"/>
            <a:r>
              <a:rPr lang="en-GB" sz="9600" b="1" dirty="0" smtClean="0"/>
              <a:t>“More violations than achievements”: who said it was supposed to be easy?</a:t>
            </a:r>
          </a:p>
          <a:p>
            <a:pPr algn="just"/>
            <a:r>
              <a:rPr lang="en-GB" sz="9600" b="1" dirty="0" smtClean="0"/>
              <a:t>At once, object and arena of renewed disputes and struggles</a:t>
            </a:r>
          </a:p>
          <a:p>
            <a:pPr algn="just"/>
            <a:r>
              <a:rPr lang="en-GB" sz="9600" b="1" dirty="0" smtClean="0"/>
              <a:t>Has played roles in </a:t>
            </a:r>
            <a:r>
              <a:rPr lang="en-GB" sz="9600" b="1" dirty="0" err="1" smtClean="0"/>
              <a:t>socioterritorial</a:t>
            </a:r>
            <a:r>
              <a:rPr lang="en-GB" sz="9600" b="1" dirty="0" smtClean="0"/>
              <a:t> </a:t>
            </a:r>
            <a:r>
              <a:rPr lang="en-GB" sz="9600" b="1" dirty="0" smtClean="0"/>
              <a:t>segregation, but what does it take for law to play roles in inclusion?</a:t>
            </a:r>
          </a:p>
          <a:p>
            <a:pPr algn="just"/>
            <a:r>
              <a:rPr lang="en-GB" sz="9600" b="1" dirty="0" smtClean="0"/>
              <a:t>Not enough recognition of rights and declaration of principles, but also to create processes, mechanisms, instruments and resources of urban governance</a:t>
            </a:r>
          </a:p>
          <a:p>
            <a:pPr algn="just"/>
            <a:r>
              <a:rPr lang="en-GB" sz="9600" b="1" dirty="0" smtClean="0"/>
              <a:t>Laws</a:t>
            </a:r>
            <a:r>
              <a:rPr lang="en-GB" sz="9600" b="1" dirty="0"/>
              <a:t> </a:t>
            </a:r>
            <a:r>
              <a:rPr lang="en-GB" sz="9600" b="1" dirty="0" smtClean="0"/>
              <a:t>enactment,</a:t>
            </a:r>
            <a:r>
              <a:rPr lang="en-GB" sz="9600" b="1" dirty="0" smtClean="0"/>
              <a:t> enforcement </a:t>
            </a:r>
            <a:r>
              <a:rPr lang="en-GB" sz="9600" b="1" dirty="0" smtClean="0"/>
              <a:t>and interpretation </a:t>
            </a:r>
            <a:r>
              <a:rPr lang="en-GB" sz="9600" b="1" dirty="0" smtClean="0"/>
              <a:t>are </a:t>
            </a:r>
            <a:r>
              <a:rPr lang="en-GB" sz="9600" b="1" dirty="0" smtClean="0"/>
              <a:t>disputed</a:t>
            </a:r>
          </a:p>
          <a:p>
            <a:pPr algn="just"/>
            <a:r>
              <a:rPr lang="en-GB" sz="9600" b="1" dirty="0" smtClean="0"/>
              <a:t>Legal reform, institutional change and </a:t>
            </a:r>
            <a:r>
              <a:rPr lang="en-GB" sz="9600" b="1" dirty="0" err="1" smtClean="0"/>
              <a:t>sociopolitical</a:t>
            </a:r>
            <a:r>
              <a:rPr lang="en-GB" sz="9600" b="1" dirty="0" smtClean="0"/>
              <a:t> mobilisation: elusive balance</a:t>
            </a:r>
            <a:endParaRPr lang="en-GB" sz="9600" b="1" dirty="0"/>
          </a:p>
          <a:p>
            <a:pPr algn="just"/>
            <a:endParaRPr lang="en-GB" b="1" dirty="0"/>
          </a:p>
        </p:txBody>
      </p:sp>
    </p:spTree>
    <p:extLst>
      <p:ext uri="{BB962C8B-B14F-4D97-AF65-F5344CB8AC3E}">
        <p14:creationId xmlns:p14="http://schemas.microsoft.com/office/powerpoint/2010/main" val="3076303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RTTC: need for clearer d</a:t>
            </a:r>
            <a:r>
              <a:rPr lang="en-GB" b="1" dirty="0" smtClean="0"/>
              <a:t>efinition </a:t>
            </a:r>
            <a:br>
              <a:rPr lang="en-GB" b="1" dirty="0" smtClean="0"/>
            </a:br>
            <a:r>
              <a:rPr lang="en-GB" b="1" dirty="0" smtClean="0"/>
              <a:t>and more precision</a:t>
            </a:r>
            <a:endParaRPr lang="en-GB" b="1" dirty="0"/>
          </a:p>
        </p:txBody>
      </p:sp>
      <p:sp>
        <p:nvSpPr>
          <p:cNvPr id="3" name="Content Placeholder 2"/>
          <p:cNvSpPr>
            <a:spLocks noGrp="1"/>
          </p:cNvSpPr>
          <p:nvPr>
            <p:ph idx="1"/>
          </p:nvPr>
        </p:nvSpPr>
        <p:spPr/>
        <p:txBody>
          <a:bodyPr>
            <a:normAutofit/>
          </a:bodyPr>
          <a:lstStyle/>
          <a:p>
            <a:pPr algn="just"/>
            <a:endParaRPr lang="en-GB" b="1" dirty="0"/>
          </a:p>
          <a:p>
            <a:pPr algn="just"/>
            <a:endParaRPr lang="en-GB" b="1" dirty="0"/>
          </a:p>
          <a:p>
            <a:pPr algn="just"/>
            <a:r>
              <a:rPr lang="en-GB" b="1" dirty="0" smtClean="0"/>
              <a:t>Nature</a:t>
            </a:r>
          </a:p>
          <a:p>
            <a:pPr algn="just"/>
            <a:r>
              <a:rPr lang="en-GB" b="1" dirty="0" smtClean="0"/>
              <a:t>Contents</a:t>
            </a:r>
          </a:p>
          <a:p>
            <a:pPr algn="just"/>
            <a:r>
              <a:rPr lang="en-GB" b="1" dirty="0" smtClean="0"/>
              <a:t>Implications</a:t>
            </a:r>
          </a:p>
          <a:p>
            <a:pPr algn="just"/>
            <a:endParaRPr lang="en-GB" b="1" dirty="0"/>
          </a:p>
        </p:txBody>
      </p:sp>
    </p:spTree>
    <p:extLst>
      <p:ext uri="{BB962C8B-B14F-4D97-AF65-F5344CB8AC3E}">
        <p14:creationId xmlns:p14="http://schemas.microsoft.com/office/powerpoint/2010/main" val="2111377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What right, whose right</a:t>
            </a:r>
            <a:br>
              <a:rPr lang="en-GB" b="1" dirty="0"/>
            </a:br>
            <a:endParaRPr lang="en-GB" dirty="0"/>
          </a:p>
        </p:txBody>
      </p:sp>
      <p:sp>
        <p:nvSpPr>
          <p:cNvPr id="3" name="Content Placeholder 2"/>
          <p:cNvSpPr>
            <a:spLocks noGrp="1"/>
          </p:cNvSpPr>
          <p:nvPr>
            <p:ph idx="1"/>
          </p:nvPr>
        </p:nvSpPr>
        <p:spPr/>
        <p:txBody>
          <a:bodyPr>
            <a:normAutofit fontScale="92500" lnSpcReduction="10000"/>
          </a:bodyPr>
          <a:lstStyle/>
          <a:p>
            <a:pPr algn="just"/>
            <a:r>
              <a:rPr lang="en-GB" b="1" dirty="0" smtClean="0"/>
              <a:t>Human </a:t>
            </a:r>
            <a:r>
              <a:rPr lang="en-GB" b="1" dirty="0"/>
              <a:t>(water, adequate housing)</a:t>
            </a:r>
          </a:p>
          <a:p>
            <a:pPr algn="just"/>
            <a:r>
              <a:rPr lang="en-GB" b="1" dirty="0"/>
              <a:t>Umbrella right</a:t>
            </a:r>
          </a:p>
          <a:p>
            <a:pPr algn="just"/>
            <a:r>
              <a:rPr lang="en-GB" b="1" dirty="0" smtClean="0"/>
              <a:t>“Human </a:t>
            </a:r>
            <a:r>
              <a:rPr lang="en-GB" b="1" dirty="0"/>
              <a:t>rights in the </a:t>
            </a:r>
            <a:r>
              <a:rPr lang="en-GB" b="1" dirty="0" smtClean="0"/>
              <a:t>city” </a:t>
            </a:r>
            <a:r>
              <a:rPr lang="en-GB" b="1" dirty="0"/>
              <a:t>is the same as </a:t>
            </a:r>
            <a:r>
              <a:rPr lang="en-GB" b="1" dirty="0" smtClean="0"/>
              <a:t>“right </a:t>
            </a:r>
            <a:r>
              <a:rPr lang="en-GB" b="1" dirty="0"/>
              <a:t>to the </a:t>
            </a:r>
            <a:r>
              <a:rPr lang="en-GB" b="1" dirty="0" smtClean="0"/>
              <a:t>city”?</a:t>
            </a:r>
            <a:endParaRPr lang="en-GB" b="1" dirty="0"/>
          </a:p>
          <a:p>
            <a:pPr algn="just"/>
            <a:r>
              <a:rPr lang="en-GB" b="1" dirty="0"/>
              <a:t>Tradition of individual rights</a:t>
            </a:r>
          </a:p>
          <a:p>
            <a:pPr algn="just"/>
            <a:r>
              <a:rPr lang="en-GB" b="1" dirty="0"/>
              <a:t>City as legal category </a:t>
            </a:r>
            <a:r>
              <a:rPr lang="en-GB" b="1" dirty="0" smtClean="0"/>
              <a:t>(“social </a:t>
            </a:r>
            <a:r>
              <a:rPr lang="en-GB" b="1" dirty="0"/>
              <a:t>functions of the </a:t>
            </a:r>
            <a:r>
              <a:rPr lang="en-GB" b="1" dirty="0" smtClean="0"/>
              <a:t>city”)</a:t>
            </a:r>
            <a:endParaRPr lang="en-GB" b="1" dirty="0"/>
          </a:p>
          <a:p>
            <a:pPr algn="just"/>
            <a:r>
              <a:rPr lang="en-GB" b="1" dirty="0" smtClean="0"/>
              <a:t>Social (individual solutions)</a:t>
            </a:r>
            <a:endParaRPr lang="en-GB" b="1" dirty="0"/>
          </a:p>
          <a:p>
            <a:pPr algn="just"/>
            <a:r>
              <a:rPr lang="en-GB" b="1" dirty="0" smtClean="0"/>
              <a:t>Collective (collective solutions)</a:t>
            </a:r>
            <a:endParaRPr lang="en-GB" b="1" dirty="0"/>
          </a:p>
          <a:p>
            <a:endParaRPr lang="en-GB" dirty="0"/>
          </a:p>
        </p:txBody>
      </p:sp>
    </p:spTree>
    <p:extLst>
      <p:ext uri="{BB962C8B-B14F-4D97-AF65-F5344CB8AC3E}">
        <p14:creationId xmlns:p14="http://schemas.microsoft.com/office/powerpoint/2010/main" val="3457505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What </a:t>
            </a:r>
            <a:r>
              <a:rPr lang="en-GB" b="1" dirty="0" smtClean="0"/>
              <a:t>city</a:t>
            </a:r>
            <a:r>
              <a:rPr lang="en-GB" b="1" dirty="0"/>
              <a:t/>
            </a:r>
            <a:br>
              <a:rPr lang="en-GB" b="1" dirty="0"/>
            </a:br>
            <a:endParaRPr lang="en-GB" dirty="0"/>
          </a:p>
        </p:txBody>
      </p:sp>
      <p:sp>
        <p:nvSpPr>
          <p:cNvPr id="3" name="Content Placeholder 2"/>
          <p:cNvSpPr>
            <a:spLocks noGrp="1"/>
          </p:cNvSpPr>
          <p:nvPr>
            <p:ph idx="1"/>
          </p:nvPr>
        </p:nvSpPr>
        <p:spPr/>
        <p:txBody>
          <a:bodyPr/>
          <a:lstStyle/>
          <a:p>
            <a:pPr algn="just"/>
            <a:r>
              <a:rPr lang="en-GB" b="1" dirty="0" smtClean="0"/>
              <a:t>Urban </a:t>
            </a:r>
            <a:r>
              <a:rPr lang="en-GB" b="1" dirty="0"/>
              <a:t>(and rural?)</a:t>
            </a:r>
          </a:p>
          <a:p>
            <a:pPr algn="just"/>
            <a:r>
              <a:rPr lang="en-GB" b="1" dirty="0"/>
              <a:t>Municipal/local (and metropolitan areas, and </a:t>
            </a:r>
            <a:r>
              <a:rPr lang="en-GB" b="1" dirty="0" smtClean="0"/>
              <a:t>river basins</a:t>
            </a:r>
            <a:r>
              <a:rPr lang="en-GB" b="1" dirty="0"/>
              <a:t>?)</a:t>
            </a:r>
          </a:p>
          <a:p>
            <a:pPr algn="just"/>
            <a:r>
              <a:rPr lang="en-GB" b="1" dirty="0"/>
              <a:t>Is it a good category? (Territory would be better?</a:t>
            </a:r>
            <a:r>
              <a:rPr lang="en-GB" b="1" dirty="0" smtClean="0"/>
              <a:t>)</a:t>
            </a:r>
          </a:p>
          <a:p>
            <a:pPr algn="just"/>
            <a:r>
              <a:rPr lang="en-GB" b="1" dirty="0" smtClean="0"/>
              <a:t>Too Brazilian-Latin American-centric?</a:t>
            </a:r>
            <a:endParaRPr lang="en-GB" b="1" dirty="0"/>
          </a:p>
          <a:p>
            <a:endParaRPr lang="en-GB" dirty="0"/>
          </a:p>
        </p:txBody>
      </p:sp>
    </p:spTree>
    <p:extLst>
      <p:ext uri="{BB962C8B-B14F-4D97-AF65-F5344CB8AC3E}">
        <p14:creationId xmlns:p14="http://schemas.microsoft.com/office/powerpoint/2010/main" val="1782980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Rhetoric, programmatic, </a:t>
            </a:r>
            <a:r>
              <a:rPr lang="en-GB" b="1" dirty="0" smtClean="0"/>
              <a:t>enforceability conditions</a:t>
            </a:r>
            <a:endParaRPr lang="en-GB" b="1" dirty="0"/>
          </a:p>
        </p:txBody>
      </p:sp>
      <p:sp>
        <p:nvSpPr>
          <p:cNvPr id="3" name="Content Placeholder 2"/>
          <p:cNvSpPr>
            <a:spLocks noGrp="1"/>
          </p:cNvSpPr>
          <p:nvPr>
            <p:ph idx="1"/>
          </p:nvPr>
        </p:nvSpPr>
        <p:spPr>
          <a:xfrm>
            <a:off x="457200" y="1616480"/>
            <a:ext cx="8229600" cy="4525963"/>
          </a:xfrm>
        </p:spPr>
        <p:txBody>
          <a:bodyPr/>
          <a:lstStyle/>
          <a:p>
            <a:pPr algn="just"/>
            <a:endParaRPr lang="en-GB" b="1" dirty="0"/>
          </a:p>
          <a:p>
            <a:pPr algn="just"/>
            <a:r>
              <a:rPr lang="en-GB" b="1" dirty="0"/>
              <a:t>Claimable?</a:t>
            </a:r>
          </a:p>
          <a:p>
            <a:pPr algn="just"/>
            <a:r>
              <a:rPr lang="en-GB" b="1" dirty="0"/>
              <a:t>Violations?</a:t>
            </a:r>
          </a:p>
          <a:p>
            <a:pPr algn="just"/>
            <a:r>
              <a:rPr lang="en-GB" b="1" dirty="0" err="1"/>
              <a:t>Leilani</a:t>
            </a:r>
            <a:r>
              <a:rPr lang="en-GB" b="1" dirty="0"/>
              <a:t> </a:t>
            </a:r>
            <a:r>
              <a:rPr lang="en-GB" b="1" dirty="0" err="1" smtClean="0"/>
              <a:t>Fahra</a:t>
            </a:r>
            <a:endParaRPr lang="en-GB" b="1" dirty="0"/>
          </a:p>
          <a:p>
            <a:endParaRPr lang="en-GB" dirty="0"/>
          </a:p>
        </p:txBody>
      </p:sp>
    </p:spTree>
    <p:extLst>
      <p:ext uri="{BB962C8B-B14F-4D97-AF65-F5344CB8AC3E}">
        <p14:creationId xmlns:p14="http://schemas.microsoft.com/office/powerpoint/2010/main" val="2520784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In what spheres</a:t>
            </a:r>
            <a:endParaRPr lang="en-GB" b="1" dirty="0"/>
          </a:p>
        </p:txBody>
      </p:sp>
      <p:sp>
        <p:nvSpPr>
          <p:cNvPr id="3" name="Content Placeholder 2"/>
          <p:cNvSpPr>
            <a:spLocks noGrp="1"/>
          </p:cNvSpPr>
          <p:nvPr>
            <p:ph idx="1"/>
          </p:nvPr>
        </p:nvSpPr>
        <p:spPr/>
        <p:txBody>
          <a:bodyPr>
            <a:normAutofit lnSpcReduction="10000"/>
          </a:bodyPr>
          <a:lstStyle/>
          <a:p>
            <a:pPr algn="just"/>
            <a:r>
              <a:rPr lang="en-GB" b="1" dirty="0" smtClean="0"/>
              <a:t>National, local</a:t>
            </a:r>
          </a:p>
          <a:p>
            <a:pPr algn="just"/>
            <a:r>
              <a:rPr lang="en-GB" b="1" dirty="0" smtClean="0"/>
              <a:t>Or also international?</a:t>
            </a:r>
          </a:p>
          <a:p>
            <a:pPr algn="just"/>
            <a:endParaRPr lang="en-GB" b="1" dirty="0"/>
          </a:p>
          <a:p>
            <a:pPr algn="just"/>
            <a:r>
              <a:rPr lang="en-GB" b="1" dirty="0"/>
              <a:t>Contemporary additions to set of </a:t>
            </a:r>
            <a:r>
              <a:rPr lang="en-GB" b="1" dirty="0" smtClean="0"/>
              <a:t>rights</a:t>
            </a:r>
          </a:p>
          <a:p>
            <a:pPr algn="just"/>
            <a:r>
              <a:rPr lang="en-GB" b="1" dirty="0"/>
              <a:t>UN conventions/declarations/</a:t>
            </a:r>
            <a:r>
              <a:rPr lang="en-GB" b="1" dirty="0" smtClean="0"/>
              <a:t>charters</a:t>
            </a:r>
            <a:endParaRPr lang="en-GB" b="1" dirty="0"/>
          </a:p>
          <a:p>
            <a:pPr algn="just"/>
            <a:r>
              <a:rPr lang="en-GB" b="1" dirty="0"/>
              <a:t>Far more precise</a:t>
            </a:r>
          </a:p>
          <a:p>
            <a:pPr algn="just"/>
            <a:r>
              <a:rPr lang="en-GB" b="1" dirty="0"/>
              <a:t>Biodiversity</a:t>
            </a:r>
          </a:p>
          <a:p>
            <a:pPr algn="just"/>
            <a:r>
              <a:rPr lang="en-GB" b="1" dirty="0"/>
              <a:t>Global warming</a:t>
            </a:r>
          </a:p>
          <a:p>
            <a:pPr algn="just"/>
            <a:endParaRPr lang="en-GB" b="1" dirty="0" smtClean="0"/>
          </a:p>
        </p:txBody>
      </p:sp>
    </p:spTree>
    <p:extLst>
      <p:ext uri="{BB962C8B-B14F-4D97-AF65-F5344CB8AC3E}">
        <p14:creationId xmlns:p14="http://schemas.microsoft.com/office/powerpoint/2010/main" val="42947188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281</TotalTime>
  <Words>2043</Words>
  <Application>Microsoft Macintosh PowerPoint</Application>
  <PresentationFormat>On-screen Show (4:3)</PresentationFormat>
  <Paragraphs>177</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     The RTTC as a “proper” right?  The need for a more critical understanding of what the law means</vt:lpstr>
      <vt:lpstr>RTTC: different meanings</vt:lpstr>
      <vt:lpstr>Could, should it be a “proper” right?</vt:lpstr>
      <vt:lpstr>Need for conceptual shift</vt:lpstr>
      <vt:lpstr>RTTC: need for clearer definition  and more precision</vt:lpstr>
      <vt:lpstr>What right, whose right </vt:lpstr>
      <vt:lpstr>What city </vt:lpstr>
      <vt:lpstr>Rhetoric, programmatic, enforceability conditions</vt:lpstr>
      <vt:lpstr>In what spheres</vt:lpstr>
      <vt:lpstr>At UN level</vt:lpstr>
      <vt:lpstr>Yet another, not exclusive, narrative</vt:lpstr>
      <vt:lpstr>Drinking from the source</vt:lpstr>
      <vt:lpstr>PowerPoint Presentation</vt:lpstr>
      <vt:lpstr>Less known…</vt:lpstr>
      <vt:lpstr>PowerPoint Presentation</vt:lpstr>
      <vt:lpstr>Updating Declaration of Rights</vt:lpstr>
      <vt:lpstr>Two intertwined, inseparable pillars</vt:lpstr>
      <vt:lpstr>The Lefebvrian message</vt:lpstr>
      <vt:lpstr>Legal developments</vt:lpstr>
      <vt:lpstr>The way forward</vt:lpstr>
      <vt:lpstr>Assessment of  City Statute</vt:lpstr>
      <vt:lpstr> New urban land governance framework   </vt:lpstr>
      <vt:lpstr>And more</vt:lpstr>
      <vt:lpstr>Municipal Master Plans - MMPs</vt:lpstr>
      <vt:lpstr>Municipal Master Plans - MMPs</vt:lpstr>
      <vt:lpstr>What has actually happened with the new generation of MMPs?  </vt:lpstr>
      <vt:lpstr>And more</vt:lpstr>
      <vt:lpstr>Problems of legal efficacy undermining the new MMPs</vt:lpstr>
      <vt:lpstr>Problems of social efficacy undermining the new MMPs</vt:lpstr>
      <vt:lpstr>And more</vt:lpstr>
      <vt:lpstr>Capacity to act/judicial interpretation</vt:lpstr>
      <vt:lpstr>False hostages</vt:lpstr>
      <vt:lpstr> The law is not the problem!</vt:lpstr>
      <vt:lpstr>New rules of the game</vt:lpstr>
      <vt:lpstr>A general conclusion</vt:lpstr>
      <vt:lpstr>Renewed sociopolitical mobilization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RTTC as a right</dc:title>
  <dc:creator>robert annibale</dc:creator>
  <cp:lastModifiedBy>robert annibale</cp:lastModifiedBy>
  <cp:revision>35</cp:revision>
  <dcterms:created xsi:type="dcterms:W3CDTF">2014-11-12T14:04:37Z</dcterms:created>
  <dcterms:modified xsi:type="dcterms:W3CDTF">2014-11-13T10:15:44Z</dcterms:modified>
</cp:coreProperties>
</file>