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0" r:id="rId2"/>
    <p:sldId id="288" r:id="rId3"/>
    <p:sldId id="269" r:id="rId4"/>
    <p:sldId id="284" r:id="rId5"/>
    <p:sldId id="271" r:id="rId6"/>
    <p:sldId id="258" r:id="rId7"/>
    <p:sldId id="280" r:id="rId8"/>
    <p:sldId id="256" r:id="rId9"/>
    <p:sldId id="276" r:id="rId10"/>
    <p:sldId id="298" r:id="rId11"/>
    <p:sldId id="277" r:id="rId12"/>
    <p:sldId id="270" r:id="rId13"/>
    <p:sldId id="290" r:id="rId14"/>
    <p:sldId id="291" r:id="rId15"/>
    <p:sldId id="293" r:id="rId16"/>
    <p:sldId id="286" r:id="rId17"/>
    <p:sldId id="274" r:id="rId18"/>
    <p:sldId id="285" r:id="rId19"/>
    <p:sldId id="264" r:id="rId20"/>
    <p:sldId id="268" r:id="rId21"/>
    <p:sldId id="294" r:id="rId22"/>
    <p:sldId id="295" r:id="rId23"/>
    <p:sldId id="296" r:id="rId24"/>
    <p:sldId id="29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snapVertSplitter="1" vertBarState="minimized" horzBarState="maximized">
    <p:restoredLeft sz="34580"/>
    <p:restoredTop sz="86410"/>
  </p:normalViewPr>
  <p:slideViewPr>
    <p:cSldViewPr>
      <p:cViewPr>
        <p:scale>
          <a:sx n="100" d="100"/>
          <a:sy n="100" d="100"/>
        </p:scale>
        <p:origin x="-898" y="14"/>
      </p:cViewPr>
      <p:guideLst>
        <p:guide orient="horz" pos="2160"/>
        <p:guide pos="2880"/>
      </p:guideLst>
    </p:cSldViewPr>
  </p:slideViewPr>
  <p:outlineViewPr>
    <p:cViewPr>
      <p:scale>
        <a:sx n="33" d="100"/>
        <a:sy n="33" d="100"/>
      </p:scale>
      <p:origin x="0" y="9106"/>
    </p:cViewPr>
  </p:outlineViewPr>
  <p:notesTextViewPr>
    <p:cViewPr>
      <p:scale>
        <a:sx n="1" d="1"/>
        <a:sy n="1" d="1"/>
      </p:scale>
      <p:origin x="0" y="0"/>
    </p:cViewPr>
  </p:notesTextViewPr>
  <p:sorterViewPr>
    <p:cViewPr>
      <p:scale>
        <a:sx n="100" d="100"/>
        <a:sy n="100" d="100"/>
      </p:scale>
      <p:origin x="0" y="1584"/>
    </p:cViewPr>
  </p:sorterViewPr>
  <p:notesViewPr>
    <p:cSldViewPr>
      <p:cViewPr>
        <p:scale>
          <a:sx n="150" d="100"/>
          <a:sy n="150" d="100"/>
        </p:scale>
        <p:origin x="-552"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9C62A8-1B77-4B45-A2E7-042FAD5DAEF7}"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8FAE440C-C09C-48EE-B9A7-7E197BCD930A}">
      <dgm:prSet phldrT="[Text]" custT="1"/>
      <dgm:spPr/>
      <dgm:t>
        <a:bodyPr/>
        <a:lstStyle/>
        <a:p>
          <a:r>
            <a:rPr lang="en-US" sz="3600">
              <a:solidFill>
                <a:schemeClr val="tx2"/>
              </a:solidFill>
            </a:rPr>
            <a:t>Habitat III</a:t>
          </a:r>
        </a:p>
      </dgm:t>
    </dgm:pt>
    <dgm:pt modelId="{F8E0EFBE-00A7-4BB0-B5DB-ACFC9B37B529}" type="parTrans" cxnId="{B002F422-CE0D-4EDB-8CF2-2789B0744E2C}">
      <dgm:prSet/>
      <dgm:spPr/>
      <dgm:t>
        <a:bodyPr/>
        <a:lstStyle/>
        <a:p>
          <a:endParaRPr lang="en-US"/>
        </a:p>
      </dgm:t>
    </dgm:pt>
    <dgm:pt modelId="{23B5F43C-180C-4F28-9638-6575112CF207}" type="sibTrans" cxnId="{B002F422-CE0D-4EDB-8CF2-2789B0744E2C}">
      <dgm:prSet/>
      <dgm:spPr/>
      <dgm:t>
        <a:bodyPr/>
        <a:lstStyle/>
        <a:p>
          <a:endParaRPr lang="en-US"/>
        </a:p>
      </dgm:t>
    </dgm:pt>
    <dgm:pt modelId="{763CE8BA-DC13-4864-A425-B8900FA10CF9}">
      <dgm:prSet custT="1"/>
      <dgm:spPr/>
      <dgm:t>
        <a:bodyPr/>
        <a:lstStyle/>
        <a:p>
          <a:r>
            <a:rPr lang="en-US" sz="1800"/>
            <a:t>HFH Housing Forums</a:t>
          </a:r>
        </a:p>
      </dgm:t>
    </dgm:pt>
    <dgm:pt modelId="{8E79C5F8-B3BC-4568-8A5C-4794DE9865BE}" type="sibTrans" cxnId="{E7FF0388-DB97-4350-AD6A-E198EFBCFD0E}">
      <dgm:prSet/>
      <dgm:spPr/>
      <dgm:t>
        <a:bodyPr/>
        <a:lstStyle/>
        <a:p>
          <a:endParaRPr lang="en-US"/>
        </a:p>
      </dgm:t>
    </dgm:pt>
    <dgm:pt modelId="{1244A859-29AE-4F52-BC5A-949EC7DF8AAD}" type="parTrans" cxnId="{E7FF0388-DB97-4350-AD6A-E198EFBCFD0E}">
      <dgm:prSet/>
      <dgm:spPr/>
      <dgm:t>
        <a:bodyPr/>
        <a:lstStyle/>
        <a:p>
          <a:endParaRPr lang="en-US"/>
        </a:p>
      </dgm:t>
    </dgm:pt>
    <dgm:pt modelId="{CFFDACB8-5CAF-4E25-A6D5-B4921A7536B0}">
      <dgm:prSet phldrT="[Text]" custT="1"/>
      <dgm:spPr/>
      <dgm:t>
        <a:bodyPr/>
        <a:lstStyle/>
        <a:p>
          <a:r>
            <a:rPr lang="en-US" sz="1800"/>
            <a:t>World Urban Campaign</a:t>
          </a:r>
        </a:p>
      </dgm:t>
    </dgm:pt>
    <dgm:pt modelId="{A3443438-0545-44FB-8488-9CE01D2C31F2}" type="sibTrans" cxnId="{2C3690F7-E62D-4208-BCBA-1A6ED8947BE3}">
      <dgm:prSet/>
      <dgm:spPr/>
      <dgm:t>
        <a:bodyPr/>
        <a:lstStyle/>
        <a:p>
          <a:endParaRPr lang="en-US"/>
        </a:p>
      </dgm:t>
    </dgm:pt>
    <dgm:pt modelId="{E94EC51A-493B-4EF1-AA73-69A718FCA789}" type="parTrans" cxnId="{2C3690F7-E62D-4208-BCBA-1A6ED8947BE3}">
      <dgm:prSet/>
      <dgm:spPr/>
      <dgm:t>
        <a:bodyPr/>
        <a:lstStyle/>
        <a:p>
          <a:endParaRPr lang="en-US"/>
        </a:p>
      </dgm:t>
    </dgm:pt>
    <dgm:pt modelId="{8BF479CD-8092-4165-8EFA-3C1DC0C3A3BE}">
      <dgm:prSet phldrT="[Text]" custT="1"/>
      <dgm:spPr/>
      <dgm:t>
        <a:bodyPr/>
        <a:lstStyle/>
        <a:p>
          <a:r>
            <a:rPr lang="en-US" sz="1800"/>
            <a:t>Post- 2015 Advocacy</a:t>
          </a:r>
        </a:p>
      </dgm:t>
    </dgm:pt>
    <dgm:pt modelId="{FA4D6734-6007-49F4-8413-ED91C46EC7E5}" type="sibTrans" cxnId="{02907E02-9D3D-499C-8EE3-2869975AB09F}">
      <dgm:prSet/>
      <dgm:spPr/>
      <dgm:t>
        <a:bodyPr/>
        <a:lstStyle/>
        <a:p>
          <a:endParaRPr lang="en-US"/>
        </a:p>
      </dgm:t>
    </dgm:pt>
    <dgm:pt modelId="{3EF2EBF7-3B0D-40FD-94EB-92AF64484310}" type="parTrans" cxnId="{02907E02-9D3D-499C-8EE3-2869975AB09F}">
      <dgm:prSet/>
      <dgm:spPr/>
      <dgm:t>
        <a:bodyPr/>
        <a:lstStyle/>
        <a:p>
          <a:endParaRPr lang="en-US"/>
        </a:p>
      </dgm:t>
    </dgm:pt>
    <dgm:pt modelId="{955C90A6-7F9E-4FF2-AFA1-1F8314C08D2B}">
      <dgm:prSet custT="1"/>
      <dgm:spPr/>
      <dgm:t>
        <a:bodyPr/>
        <a:lstStyle/>
        <a:p>
          <a:r>
            <a:rPr lang="en-US" sz="1800"/>
            <a:t>National, Regional and Global Reports</a:t>
          </a:r>
        </a:p>
      </dgm:t>
    </dgm:pt>
    <dgm:pt modelId="{81BDC230-CE08-4561-9BC8-F8EC6497F9BF}" type="sibTrans" cxnId="{5B6CE4A7-257E-4CFA-9429-B64DF3B8D80D}">
      <dgm:prSet/>
      <dgm:spPr/>
      <dgm:t>
        <a:bodyPr/>
        <a:lstStyle/>
        <a:p>
          <a:endParaRPr lang="en-US"/>
        </a:p>
      </dgm:t>
    </dgm:pt>
    <dgm:pt modelId="{6C694EFA-FBEB-4790-9053-8C8F94C6AE12}" type="parTrans" cxnId="{5B6CE4A7-257E-4CFA-9429-B64DF3B8D80D}">
      <dgm:prSet/>
      <dgm:spPr/>
      <dgm:t>
        <a:bodyPr/>
        <a:lstStyle/>
        <a:p>
          <a:endParaRPr lang="en-US"/>
        </a:p>
      </dgm:t>
    </dgm:pt>
    <dgm:pt modelId="{F52C57A7-BF7E-488F-BE21-9483996C524D}">
      <dgm:prSet custT="1"/>
      <dgm:spPr/>
      <dgm:t>
        <a:bodyPr/>
        <a:lstStyle/>
        <a:p>
          <a:r>
            <a:rPr lang="en-US" sz="1800"/>
            <a:t>U.N. PrepCom Mtgs</a:t>
          </a:r>
        </a:p>
      </dgm:t>
    </dgm:pt>
    <dgm:pt modelId="{6C0E7F36-56B6-4902-BB6D-715FFB84C1F2}" type="sibTrans" cxnId="{092423AD-5B72-46E5-A257-2FB78EA7999C}">
      <dgm:prSet/>
      <dgm:spPr/>
      <dgm:t>
        <a:bodyPr/>
        <a:lstStyle/>
        <a:p>
          <a:endParaRPr lang="en-US"/>
        </a:p>
      </dgm:t>
    </dgm:pt>
    <dgm:pt modelId="{7D4F2919-B67D-4494-B293-4D0137546BA3}" type="parTrans" cxnId="{092423AD-5B72-46E5-A257-2FB78EA7999C}">
      <dgm:prSet/>
      <dgm:spPr/>
      <dgm:t>
        <a:bodyPr/>
        <a:lstStyle/>
        <a:p>
          <a:endParaRPr lang="en-US"/>
        </a:p>
      </dgm:t>
    </dgm:pt>
    <dgm:pt modelId="{1EBE9755-BFC8-469E-A967-850E9467F89C}">
      <dgm:prSet custT="1"/>
      <dgm:spPr/>
      <dgm:t>
        <a:bodyPr/>
        <a:lstStyle/>
        <a:p>
          <a:r>
            <a:rPr lang="en-US" sz="1800"/>
            <a:t>National Committees </a:t>
          </a:r>
        </a:p>
      </dgm:t>
    </dgm:pt>
    <dgm:pt modelId="{3FA5A311-C6F2-4CA5-A68B-B201ADE8847A}" type="parTrans" cxnId="{44025BE4-E64F-40DB-8408-786BCE741162}">
      <dgm:prSet/>
      <dgm:spPr/>
      <dgm:t>
        <a:bodyPr/>
        <a:lstStyle/>
        <a:p>
          <a:endParaRPr lang="en-US"/>
        </a:p>
      </dgm:t>
    </dgm:pt>
    <dgm:pt modelId="{C0443C3A-D8AD-4761-B7DF-897312B904F6}" type="sibTrans" cxnId="{44025BE4-E64F-40DB-8408-786BCE741162}">
      <dgm:prSet/>
      <dgm:spPr/>
      <dgm:t>
        <a:bodyPr/>
        <a:lstStyle/>
        <a:p>
          <a:endParaRPr lang="en-US"/>
        </a:p>
      </dgm:t>
    </dgm:pt>
    <dgm:pt modelId="{028E5BE5-7174-4EDA-8F6D-09D51D36B2BB}">
      <dgm:prSet/>
      <dgm:spPr/>
      <dgm:t>
        <a:bodyPr/>
        <a:lstStyle/>
        <a:p>
          <a:endParaRPr lang="en-US"/>
        </a:p>
      </dgm:t>
    </dgm:pt>
    <dgm:pt modelId="{FFBACA63-2496-4C27-ABC4-13011007AD7D}" type="parTrans" cxnId="{97D88D1F-859F-41D6-8896-3AE055E708F2}">
      <dgm:prSet/>
      <dgm:spPr/>
      <dgm:t>
        <a:bodyPr/>
        <a:lstStyle/>
        <a:p>
          <a:endParaRPr lang="en-US"/>
        </a:p>
      </dgm:t>
    </dgm:pt>
    <dgm:pt modelId="{1DC4CF63-E99B-49D7-8383-87A323BA7746}" type="sibTrans" cxnId="{97D88D1F-859F-41D6-8896-3AE055E708F2}">
      <dgm:prSet/>
      <dgm:spPr/>
      <dgm:t>
        <a:bodyPr/>
        <a:lstStyle/>
        <a:p>
          <a:endParaRPr lang="en-US"/>
        </a:p>
      </dgm:t>
    </dgm:pt>
    <dgm:pt modelId="{F611E9CE-F996-4857-AD9E-3D9357752357}">
      <dgm:prSet/>
      <dgm:spPr/>
      <dgm:t>
        <a:bodyPr/>
        <a:lstStyle/>
        <a:p>
          <a:r>
            <a:rPr lang="en-US"/>
            <a:t>Cities Alliance</a:t>
          </a:r>
        </a:p>
      </dgm:t>
    </dgm:pt>
    <dgm:pt modelId="{6472716F-1E31-486F-B711-1F8AA7EB6B96}" type="parTrans" cxnId="{18FE85E1-2126-42B7-9DA9-502F1C39277F}">
      <dgm:prSet/>
      <dgm:spPr/>
      <dgm:t>
        <a:bodyPr/>
        <a:lstStyle/>
        <a:p>
          <a:endParaRPr lang="en-US"/>
        </a:p>
      </dgm:t>
    </dgm:pt>
    <dgm:pt modelId="{73738585-227E-4A54-8128-B9C700C7C78E}" type="sibTrans" cxnId="{18FE85E1-2126-42B7-9DA9-502F1C39277F}">
      <dgm:prSet/>
      <dgm:spPr/>
      <dgm:t>
        <a:bodyPr/>
        <a:lstStyle/>
        <a:p>
          <a:endParaRPr lang="en-US"/>
        </a:p>
      </dgm:t>
    </dgm:pt>
    <dgm:pt modelId="{762FB237-B320-4E1F-B47F-FAC1FF29EBC3}">
      <dgm:prSet/>
      <dgm:spPr/>
      <dgm:t>
        <a:bodyPr/>
        <a:lstStyle/>
        <a:p>
          <a:endParaRPr lang="en-US"/>
        </a:p>
      </dgm:t>
    </dgm:pt>
    <dgm:pt modelId="{CECA8F7E-834A-459D-99CB-6AA0885B692A}" type="parTrans" cxnId="{985DBABD-CAE9-40F5-A056-3B26CA9B889F}">
      <dgm:prSet/>
      <dgm:spPr/>
      <dgm:t>
        <a:bodyPr/>
        <a:lstStyle/>
        <a:p>
          <a:endParaRPr lang="en-US"/>
        </a:p>
      </dgm:t>
    </dgm:pt>
    <dgm:pt modelId="{6305924E-8394-4FED-86A6-4D912F64925B}" type="sibTrans" cxnId="{985DBABD-CAE9-40F5-A056-3B26CA9B889F}">
      <dgm:prSet/>
      <dgm:spPr/>
      <dgm:t>
        <a:bodyPr/>
        <a:lstStyle/>
        <a:p>
          <a:endParaRPr lang="en-US"/>
        </a:p>
      </dgm:t>
    </dgm:pt>
    <dgm:pt modelId="{4A571924-B6DE-4F13-A294-E3397B367E98}">
      <dgm:prSet/>
      <dgm:spPr/>
      <dgm:t>
        <a:bodyPr/>
        <a:lstStyle/>
        <a:p>
          <a:r>
            <a:rPr lang="en-US"/>
            <a:t>Communitas</a:t>
          </a:r>
        </a:p>
      </dgm:t>
    </dgm:pt>
    <dgm:pt modelId="{75B88A7A-D72F-4BDB-BFB8-F1C898276FDA}" type="parTrans" cxnId="{0E6AD426-3625-45EF-944A-5CF62F3C2191}">
      <dgm:prSet/>
      <dgm:spPr/>
      <dgm:t>
        <a:bodyPr/>
        <a:lstStyle/>
        <a:p>
          <a:endParaRPr lang="en-US"/>
        </a:p>
      </dgm:t>
    </dgm:pt>
    <dgm:pt modelId="{595000C3-F201-410A-A573-3503E321F807}" type="sibTrans" cxnId="{0E6AD426-3625-45EF-944A-5CF62F3C2191}">
      <dgm:prSet/>
      <dgm:spPr/>
      <dgm:t>
        <a:bodyPr/>
        <a:lstStyle/>
        <a:p>
          <a:endParaRPr lang="en-US"/>
        </a:p>
      </dgm:t>
    </dgm:pt>
    <dgm:pt modelId="{B2B87C9F-2594-4474-9BC8-1D92269B8C2F}">
      <dgm:prSet/>
      <dgm:spPr/>
      <dgm:t>
        <a:bodyPr/>
        <a:lstStyle/>
        <a:p>
          <a:endParaRPr lang="en-US"/>
        </a:p>
      </dgm:t>
    </dgm:pt>
    <dgm:pt modelId="{47BB55EE-F544-4E78-99DD-4BC370106D79}" type="parTrans" cxnId="{52733584-8CC6-4F5E-A780-AF1AA6E298A1}">
      <dgm:prSet/>
      <dgm:spPr/>
      <dgm:t>
        <a:bodyPr/>
        <a:lstStyle/>
        <a:p>
          <a:endParaRPr lang="en-US"/>
        </a:p>
      </dgm:t>
    </dgm:pt>
    <dgm:pt modelId="{FCCA0FC8-86B6-454E-821A-B5BB4B636939}" type="sibTrans" cxnId="{52733584-8CC6-4F5E-A780-AF1AA6E298A1}">
      <dgm:prSet/>
      <dgm:spPr/>
      <dgm:t>
        <a:bodyPr/>
        <a:lstStyle/>
        <a:p>
          <a:endParaRPr lang="en-US"/>
        </a:p>
      </dgm:t>
    </dgm:pt>
    <dgm:pt modelId="{87F9EBFD-B99B-4044-BC11-045EDC1DAAC9}">
      <dgm:prSet/>
      <dgm:spPr/>
      <dgm:t>
        <a:bodyPr/>
        <a:lstStyle/>
        <a:p>
          <a:endParaRPr lang="en-US"/>
        </a:p>
      </dgm:t>
    </dgm:pt>
    <dgm:pt modelId="{B8308AAE-E497-4989-9898-E2DE7C837AB9}" type="parTrans" cxnId="{C4324B67-8B54-4121-BC51-911F2D85C36C}">
      <dgm:prSet/>
      <dgm:spPr/>
      <dgm:t>
        <a:bodyPr/>
        <a:lstStyle/>
        <a:p>
          <a:endParaRPr lang="en-US"/>
        </a:p>
      </dgm:t>
    </dgm:pt>
    <dgm:pt modelId="{591E4D27-99F8-4C88-8402-FEA9EC03FA32}" type="sibTrans" cxnId="{C4324B67-8B54-4121-BC51-911F2D85C36C}">
      <dgm:prSet/>
      <dgm:spPr/>
      <dgm:t>
        <a:bodyPr/>
        <a:lstStyle/>
        <a:p>
          <a:endParaRPr lang="en-US"/>
        </a:p>
      </dgm:t>
    </dgm:pt>
    <dgm:pt modelId="{D25AC054-4004-4E7F-8599-6AF4066333A1}">
      <dgm:prSet/>
      <dgm:spPr/>
      <dgm:t>
        <a:bodyPr/>
        <a:lstStyle/>
        <a:p>
          <a:endParaRPr lang="en-US"/>
        </a:p>
      </dgm:t>
    </dgm:pt>
    <dgm:pt modelId="{AB1FF1B7-800D-4FBF-B1DD-206276D5F3E7}" type="parTrans" cxnId="{BC9E90FE-6B61-46B6-857D-2FB65A166C83}">
      <dgm:prSet/>
      <dgm:spPr/>
      <dgm:t>
        <a:bodyPr/>
        <a:lstStyle/>
        <a:p>
          <a:endParaRPr lang="en-US"/>
        </a:p>
      </dgm:t>
    </dgm:pt>
    <dgm:pt modelId="{F636992A-2FD0-47BC-98ED-A0860BA86265}" type="sibTrans" cxnId="{BC9E90FE-6B61-46B6-857D-2FB65A166C83}">
      <dgm:prSet/>
      <dgm:spPr/>
      <dgm:t>
        <a:bodyPr/>
        <a:lstStyle/>
        <a:p>
          <a:endParaRPr lang="en-US"/>
        </a:p>
      </dgm:t>
    </dgm:pt>
    <dgm:pt modelId="{61FA46BD-3CB8-44F3-8544-0422FFFC0377}">
      <dgm:prSet custScaleX="23406" custScaleY="19975" custRadScaleRad="110943" custRadScaleInc="215867"/>
      <dgm:spPr/>
      <dgm:t>
        <a:bodyPr/>
        <a:lstStyle/>
        <a:p>
          <a:endParaRPr lang="en-US"/>
        </a:p>
      </dgm:t>
    </dgm:pt>
    <dgm:pt modelId="{14F63BCC-7551-47D9-839B-F1D1D8F75899}" type="parTrans" cxnId="{664E96F0-A38E-4BB0-91F1-ECF49948F341}">
      <dgm:prSet/>
      <dgm:spPr/>
      <dgm:t>
        <a:bodyPr/>
        <a:lstStyle/>
        <a:p>
          <a:endParaRPr lang="en-US"/>
        </a:p>
      </dgm:t>
    </dgm:pt>
    <dgm:pt modelId="{9E499344-96CB-47F9-A3EC-8A8F615AC673}" type="sibTrans" cxnId="{664E96F0-A38E-4BB0-91F1-ECF49948F341}">
      <dgm:prSet/>
      <dgm:spPr/>
      <dgm:t>
        <a:bodyPr/>
        <a:lstStyle/>
        <a:p>
          <a:endParaRPr lang="en-US"/>
        </a:p>
      </dgm:t>
    </dgm:pt>
    <dgm:pt modelId="{E063B91C-7B51-4822-8D27-E07DD253D1ED}">
      <dgm:prSet/>
      <dgm:spPr/>
      <dgm:t>
        <a:bodyPr/>
        <a:lstStyle/>
        <a:p>
          <a:endParaRPr lang="en-US"/>
        </a:p>
      </dgm:t>
    </dgm:pt>
    <dgm:pt modelId="{8425533E-49CE-43DE-B966-8E241E8F6A89}" type="parTrans" cxnId="{45E9855A-3958-4D09-8809-7F93F4FC987A}">
      <dgm:prSet/>
      <dgm:spPr/>
      <dgm:t>
        <a:bodyPr/>
        <a:lstStyle/>
        <a:p>
          <a:endParaRPr lang="en-US"/>
        </a:p>
      </dgm:t>
    </dgm:pt>
    <dgm:pt modelId="{AABE3BE4-C4BB-4D07-A30B-288ACF186822}" type="sibTrans" cxnId="{45E9855A-3958-4D09-8809-7F93F4FC987A}">
      <dgm:prSet/>
      <dgm:spPr/>
      <dgm:t>
        <a:bodyPr/>
        <a:lstStyle/>
        <a:p>
          <a:endParaRPr lang="en-US"/>
        </a:p>
      </dgm:t>
    </dgm:pt>
    <dgm:pt modelId="{482DC3B6-A646-4A32-92AE-A83A64D1DA73}" type="pres">
      <dgm:prSet presAssocID="{B59C62A8-1B77-4B45-A2E7-042FAD5DAEF7}" presName="composite" presStyleCnt="0">
        <dgm:presLayoutVars>
          <dgm:chMax val="1"/>
          <dgm:dir/>
          <dgm:resizeHandles val="exact"/>
        </dgm:presLayoutVars>
      </dgm:prSet>
      <dgm:spPr/>
      <dgm:t>
        <a:bodyPr/>
        <a:lstStyle/>
        <a:p>
          <a:endParaRPr lang="en-US"/>
        </a:p>
      </dgm:t>
    </dgm:pt>
    <dgm:pt modelId="{69C6FB4D-48E1-4371-9FDB-FE95C2E7FF2C}" type="pres">
      <dgm:prSet presAssocID="{B59C62A8-1B77-4B45-A2E7-042FAD5DAEF7}" presName="radial" presStyleCnt="0">
        <dgm:presLayoutVars>
          <dgm:animLvl val="ctr"/>
        </dgm:presLayoutVars>
      </dgm:prSet>
      <dgm:spPr/>
    </dgm:pt>
    <dgm:pt modelId="{4AB2A041-091A-44A6-93CB-6DCCED4DFF9C}" type="pres">
      <dgm:prSet presAssocID="{8FAE440C-C09C-48EE-B9A7-7E197BCD930A}" presName="centerShape" presStyleLbl="vennNode1" presStyleIdx="0" presStyleCnt="15" custScaleX="119837" custScaleY="118840" custLinFactNeighborX="-209" custLinFactNeighborY="-209"/>
      <dgm:spPr/>
      <dgm:t>
        <a:bodyPr/>
        <a:lstStyle/>
        <a:p>
          <a:endParaRPr lang="en-US"/>
        </a:p>
      </dgm:t>
    </dgm:pt>
    <dgm:pt modelId="{FBFCC8CD-8B38-4373-99AB-5FC1FA478A0D}" type="pres">
      <dgm:prSet presAssocID="{CFFDACB8-5CAF-4E25-A6D5-B4921A7536B0}" presName="node" presStyleLbl="vennNode1" presStyleIdx="1" presStyleCnt="15" custScaleX="97612" custScaleY="93707" custRadScaleRad="104093" custRadScaleInc="26209">
        <dgm:presLayoutVars>
          <dgm:bulletEnabled val="1"/>
        </dgm:presLayoutVars>
      </dgm:prSet>
      <dgm:spPr/>
      <dgm:t>
        <a:bodyPr/>
        <a:lstStyle/>
        <a:p>
          <a:endParaRPr lang="en-US"/>
        </a:p>
      </dgm:t>
    </dgm:pt>
    <dgm:pt modelId="{2CC3AD66-644F-4621-9B14-5CBD4DBC524E}" type="pres">
      <dgm:prSet presAssocID="{F52C57A7-BF7E-488F-BE21-9483996C524D}" presName="node" presStyleLbl="vennNode1" presStyleIdx="2" presStyleCnt="15" custScaleX="151197" custScaleY="139651" custRadScaleRad="115574" custRadScaleInc="-269459">
        <dgm:presLayoutVars>
          <dgm:bulletEnabled val="1"/>
        </dgm:presLayoutVars>
      </dgm:prSet>
      <dgm:spPr/>
      <dgm:t>
        <a:bodyPr/>
        <a:lstStyle/>
        <a:p>
          <a:endParaRPr lang="en-US"/>
        </a:p>
      </dgm:t>
    </dgm:pt>
    <dgm:pt modelId="{884A8110-F895-4675-A418-C9D3B0AF2FDE}" type="pres">
      <dgm:prSet presAssocID="{763CE8BA-DC13-4864-A425-B8900FA10CF9}" presName="node" presStyleLbl="vennNode1" presStyleIdx="3" presStyleCnt="15" custScaleX="116317" custScaleY="108551" custRadScaleRad="133543" custRadScaleInc="21705">
        <dgm:presLayoutVars>
          <dgm:bulletEnabled val="1"/>
        </dgm:presLayoutVars>
      </dgm:prSet>
      <dgm:spPr/>
      <dgm:t>
        <a:bodyPr/>
        <a:lstStyle/>
        <a:p>
          <a:endParaRPr lang="en-US"/>
        </a:p>
      </dgm:t>
    </dgm:pt>
    <dgm:pt modelId="{79E4F6D6-B16E-4FF0-B909-F0E4DCBBE8F1}" type="pres">
      <dgm:prSet presAssocID="{955C90A6-7F9E-4FF2-AFA1-1F8314C08D2B}" presName="node" presStyleLbl="vennNode1" presStyleIdx="4" presStyleCnt="15" custScaleX="135621" custScaleY="131206" custRadScaleRad="123200" custRadScaleInc="720250">
        <dgm:presLayoutVars>
          <dgm:bulletEnabled val="1"/>
        </dgm:presLayoutVars>
      </dgm:prSet>
      <dgm:spPr/>
      <dgm:t>
        <a:bodyPr/>
        <a:lstStyle/>
        <a:p>
          <a:endParaRPr lang="en-US"/>
        </a:p>
      </dgm:t>
    </dgm:pt>
    <dgm:pt modelId="{C9730706-7D6C-42D8-B036-850FE2B9C16C}" type="pres">
      <dgm:prSet presAssocID="{8BF479CD-8092-4165-8EFA-3C1DC0C3A3BE}" presName="node" presStyleLbl="vennNode1" presStyleIdx="5" presStyleCnt="15" custScaleX="127973" custScaleY="120343" custRadScaleRad="109565" custRadScaleInc="-60677">
        <dgm:presLayoutVars>
          <dgm:bulletEnabled val="1"/>
        </dgm:presLayoutVars>
      </dgm:prSet>
      <dgm:spPr/>
      <dgm:t>
        <a:bodyPr/>
        <a:lstStyle/>
        <a:p>
          <a:endParaRPr lang="en-US"/>
        </a:p>
      </dgm:t>
    </dgm:pt>
    <dgm:pt modelId="{724D292D-987C-4709-9143-38A27AA04975}" type="pres">
      <dgm:prSet presAssocID="{1EBE9755-BFC8-469E-A967-850E9467F89C}" presName="node" presStyleLbl="vennNode1" presStyleIdx="6" presStyleCnt="15" custScaleX="145586" custScaleY="143984" custRadScaleRad="92644" custRadScaleInc="42454">
        <dgm:presLayoutVars>
          <dgm:bulletEnabled val="1"/>
        </dgm:presLayoutVars>
      </dgm:prSet>
      <dgm:spPr/>
      <dgm:t>
        <a:bodyPr/>
        <a:lstStyle/>
        <a:p>
          <a:endParaRPr lang="en-US"/>
        </a:p>
      </dgm:t>
    </dgm:pt>
    <dgm:pt modelId="{D7D2EC57-7228-41ED-A819-B33D27F6821B}" type="pres">
      <dgm:prSet presAssocID="{028E5BE5-7174-4EDA-8F6D-09D51D36B2BB}" presName="node" presStyleLbl="vennNode1" presStyleIdx="7" presStyleCnt="15" custScaleX="25518" custScaleY="24832" custRadScaleRad="56799" custRadScaleInc="20936">
        <dgm:presLayoutVars>
          <dgm:bulletEnabled val="1"/>
        </dgm:presLayoutVars>
      </dgm:prSet>
      <dgm:spPr/>
      <dgm:t>
        <a:bodyPr/>
        <a:lstStyle/>
        <a:p>
          <a:endParaRPr lang="en-US"/>
        </a:p>
      </dgm:t>
    </dgm:pt>
    <dgm:pt modelId="{5B38C861-9E81-499F-B5B7-9CCB72C313B9}" type="pres">
      <dgm:prSet presAssocID="{F611E9CE-F996-4857-AD9E-3D9357752357}" presName="node" presStyleLbl="vennNode1" presStyleIdx="8" presStyleCnt="15" custScaleX="62319" custScaleY="60755" custRadScaleRad="101290" custRadScaleInc="74466">
        <dgm:presLayoutVars>
          <dgm:bulletEnabled val="1"/>
        </dgm:presLayoutVars>
      </dgm:prSet>
      <dgm:spPr/>
      <dgm:t>
        <a:bodyPr/>
        <a:lstStyle/>
        <a:p>
          <a:endParaRPr lang="en-US"/>
        </a:p>
      </dgm:t>
    </dgm:pt>
    <dgm:pt modelId="{8691C06C-DDD0-4173-8684-757D9179F12A}" type="pres">
      <dgm:prSet presAssocID="{762FB237-B320-4E1F-B47F-FAC1FF29EBC3}" presName="node" presStyleLbl="vennNode1" presStyleIdx="9" presStyleCnt="15" custScaleX="19576" custScaleY="18994" custRadScaleRad="161126" custRadScaleInc="93056">
        <dgm:presLayoutVars>
          <dgm:bulletEnabled val="1"/>
        </dgm:presLayoutVars>
      </dgm:prSet>
      <dgm:spPr/>
      <dgm:t>
        <a:bodyPr/>
        <a:lstStyle/>
        <a:p>
          <a:endParaRPr lang="en-US"/>
        </a:p>
      </dgm:t>
    </dgm:pt>
    <dgm:pt modelId="{165472C3-FEFD-413E-B6EA-EB7ADEF96CCA}" type="pres">
      <dgm:prSet presAssocID="{4A571924-B6DE-4F13-A294-E3397B367E98}" presName="node" presStyleLbl="vennNode1" presStyleIdx="10" presStyleCnt="15" custScaleX="88443" custScaleY="85704" custRadScaleRad="110795" custRadScaleInc="-15673">
        <dgm:presLayoutVars>
          <dgm:bulletEnabled val="1"/>
        </dgm:presLayoutVars>
      </dgm:prSet>
      <dgm:spPr/>
      <dgm:t>
        <a:bodyPr/>
        <a:lstStyle/>
        <a:p>
          <a:endParaRPr lang="en-US"/>
        </a:p>
      </dgm:t>
    </dgm:pt>
    <dgm:pt modelId="{9D5CCE14-6D03-47A3-A603-D1DFC27EFBA1}" type="pres">
      <dgm:prSet presAssocID="{B2B87C9F-2594-4474-9BC8-1D92269B8C2F}" presName="node" presStyleLbl="vennNode1" presStyleIdx="11" presStyleCnt="15" custScaleX="32682" custScaleY="32124" custRadScaleRad="99199" custRadScaleInc="144244">
        <dgm:presLayoutVars>
          <dgm:bulletEnabled val="1"/>
        </dgm:presLayoutVars>
      </dgm:prSet>
      <dgm:spPr/>
      <dgm:t>
        <a:bodyPr/>
        <a:lstStyle/>
        <a:p>
          <a:endParaRPr lang="en-US"/>
        </a:p>
      </dgm:t>
    </dgm:pt>
    <dgm:pt modelId="{750BF78A-EFB9-47B0-8B81-CA68C3B89812}" type="pres">
      <dgm:prSet presAssocID="{87F9EBFD-B99B-4044-BC11-045EDC1DAAC9}" presName="node" presStyleLbl="vennNode1" presStyleIdx="12" presStyleCnt="15" custScaleX="28737" custScaleY="28091" custRadScaleRad="54531" custRadScaleInc="-17342">
        <dgm:presLayoutVars>
          <dgm:bulletEnabled val="1"/>
        </dgm:presLayoutVars>
      </dgm:prSet>
      <dgm:spPr/>
      <dgm:t>
        <a:bodyPr/>
        <a:lstStyle/>
        <a:p>
          <a:endParaRPr lang="en-US"/>
        </a:p>
      </dgm:t>
    </dgm:pt>
    <dgm:pt modelId="{2F66313C-E4C8-4E1E-9C3E-198F90C6B716}" type="pres">
      <dgm:prSet presAssocID="{D25AC054-4004-4E7F-8599-6AF4066333A1}" presName="node" presStyleLbl="vennNode1" presStyleIdx="13" presStyleCnt="15" custScaleX="23406" custScaleY="19975" custRadScaleRad="135947" custRadScaleInc="330615">
        <dgm:presLayoutVars>
          <dgm:bulletEnabled val="1"/>
        </dgm:presLayoutVars>
      </dgm:prSet>
      <dgm:spPr/>
      <dgm:t>
        <a:bodyPr/>
        <a:lstStyle/>
        <a:p>
          <a:endParaRPr lang="en-US"/>
        </a:p>
      </dgm:t>
    </dgm:pt>
    <dgm:pt modelId="{88B1C0BD-AAE5-4503-81A3-9282D31A5EF2}" type="pres">
      <dgm:prSet presAssocID="{E063B91C-7B51-4822-8D27-E07DD253D1ED}" presName="node" presStyleLbl="vennNode1" presStyleIdx="14" presStyleCnt="15" custScaleX="17484" custScaleY="16167" custRadScaleRad="183400" custRadScaleInc="301236">
        <dgm:presLayoutVars>
          <dgm:bulletEnabled val="1"/>
        </dgm:presLayoutVars>
      </dgm:prSet>
      <dgm:spPr/>
      <dgm:t>
        <a:bodyPr/>
        <a:lstStyle/>
        <a:p>
          <a:endParaRPr lang="en-US"/>
        </a:p>
      </dgm:t>
    </dgm:pt>
  </dgm:ptLst>
  <dgm:cxnLst>
    <dgm:cxn modelId="{45E9855A-3958-4D09-8809-7F93F4FC987A}" srcId="{8FAE440C-C09C-48EE-B9A7-7E197BCD930A}" destId="{E063B91C-7B51-4822-8D27-E07DD253D1ED}" srcOrd="13" destOrd="0" parTransId="{8425533E-49CE-43DE-B966-8E241E8F6A89}" sibTransId="{AABE3BE4-C4BB-4D07-A30B-288ACF186822}"/>
    <dgm:cxn modelId="{BC9E90FE-6B61-46B6-857D-2FB65A166C83}" srcId="{8FAE440C-C09C-48EE-B9A7-7E197BCD930A}" destId="{D25AC054-4004-4E7F-8599-6AF4066333A1}" srcOrd="12" destOrd="0" parTransId="{AB1FF1B7-800D-4FBF-B1DD-206276D5F3E7}" sibTransId="{F636992A-2FD0-47BC-98ED-A0860BA86265}"/>
    <dgm:cxn modelId="{18FE85E1-2126-42B7-9DA9-502F1C39277F}" srcId="{8FAE440C-C09C-48EE-B9A7-7E197BCD930A}" destId="{F611E9CE-F996-4857-AD9E-3D9357752357}" srcOrd="7" destOrd="0" parTransId="{6472716F-1E31-486F-B711-1F8AA7EB6B96}" sibTransId="{73738585-227E-4A54-8128-B9C700C7C78E}"/>
    <dgm:cxn modelId="{02907E02-9D3D-499C-8EE3-2869975AB09F}" srcId="{8FAE440C-C09C-48EE-B9A7-7E197BCD930A}" destId="{8BF479CD-8092-4165-8EFA-3C1DC0C3A3BE}" srcOrd="4" destOrd="0" parTransId="{3EF2EBF7-3B0D-40FD-94EB-92AF64484310}" sibTransId="{FA4D6734-6007-49F4-8413-ED91C46EC7E5}"/>
    <dgm:cxn modelId="{7FFF75BF-F6E7-456D-B099-CE88A2ED4DBF}" type="presOf" srcId="{D25AC054-4004-4E7F-8599-6AF4066333A1}" destId="{2F66313C-E4C8-4E1E-9C3E-198F90C6B716}" srcOrd="0" destOrd="0" presId="urn:microsoft.com/office/officeart/2005/8/layout/radial3"/>
    <dgm:cxn modelId="{C4324B67-8B54-4121-BC51-911F2D85C36C}" srcId="{8FAE440C-C09C-48EE-B9A7-7E197BCD930A}" destId="{87F9EBFD-B99B-4044-BC11-045EDC1DAAC9}" srcOrd="11" destOrd="0" parTransId="{B8308AAE-E497-4989-9898-E2DE7C837AB9}" sibTransId="{591E4D27-99F8-4C88-8402-FEA9EC03FA32}"/>
    <dgm:cxn modelId="{B002F422-CE0D-4EDB-8CF2-2789B0744E2C}" srcId="{B59C62A8-1B77-4B45-A2E7-042FAD5DAEF7}" destId="{8FAE440C-C09C-48EE-B9A7-7E197BCD930A}" srcOrd="0" destOrd="0" parTransId="{F8E0EFBE-00A7-4BB0-B5DB-ACFC9B37B529}" sibTransId="{23B5F43C-180C-4F28-9638-6575112CF207}"/>
    <dgm:cxn modelId="{8E1D76F5-164A-4BDD-93F8-64C6B7376010}" type="presOf" srcId="{F611E9CE-F996-4857-AD9E-3D9357752357}" destId="{5B38C861-9E81-499F-B5B7-9CCB72C313B9}" srcOrd="0" destOrd="0" presId="urn:microsoft.com/office/officeart/2005/8/layout/radial3"/>
    <dgm:cxn modelId="{FD159299-3617-4F6F-A0BE-9A02A54DE636}" type="presOf" srcId="{762FB237-B320-4E1F-B47F-FAC1FF29EBC3}" destId="{8691C06C-DDD0-4173-8684-757D9179F12A}" srcOrd="0" destOrd="0" presId="urn:microsoft.com/office/officeart/2005/8/layout/radial3"/>
    <dgm:cxn modelId="{E9519361-444E-4AB5-B79D-5DD70F9C6310}" type="presOf" srcId="{4A571924-B6DE-4F13-A294-E3397B367E98}" destId="{165472C3-FEFD-413E-B6EA-EB7ADEF96CCA}" srcOrd="0" destOrd="0" presId="urn:microsoft.com/office/officeart/2005/8/layout/radial3"/>
    <dgm:cxn modelId="{C9774D17-05A4-4D78-B080-A1185839AAC7}" type="presOf" srcId="{E063B91C-7B51-4822-8D27-E07DD253D1ED}" destId="{88B1C0BD-AAE5-4503-81A3-9282D31A5EF2}" srcOrd="0" destOrd="0" presId="urn:microsoft.com/office/officeart/2005/8/layout/radial3"/>
    <dgm:cxn modelId="{5C3F3DAC-52B4-439E-AFCB-BA34E6B66992}" type="presOf" srcId="{F52C57A7-BF7E-488F-BE21-9483996C524D}" destId="{2CC3AD66-644F-4621-9B14-5CBD4DBC524E}" srcOrd="0" destOrd="0" presId="urn:microsoft.com/office/officeart/2005/8/layout/radial3"/>
    <dgm:cxn modelId="{E7FF0388-DB97-4350-AD6A-E198EFBCFD0E}" srcId="{8FAE440C-C09C-48EE-B9A7-7E197BCD930A}" destId="{763CE8BA-DC13-4864-A425-B8900FA10CF9}" srcOrd="2" destOrd="0" parTransId="{1244A859-29AE-4F52-BC5A-949EC7DF8AAD}" sibTransId="{8E79C5F8-B3BC-4568-8A5C-4794DE9865BE}"/>
    <dgm:cxn modelId="{97D88D1F-859F-41D6-8896-3AE055E708F2}" srcId="{8FAE440C-C09C-48EE-B9A7-7E197BCD930A}" destId="{028E5BE5-7174-4EDA-8F6D-09D51D36B2BB}" srcOrd="6" destOrd="0" parTransId="{FFBACA63-2496-4C27-ABC4-13011007AD7D}" sibTransId="{1DC4CF63-E99B-49D7-8383-87A323BA7746}"/>
    <dgm:cxn modelId="{5B6CE4A7-257E-4CFA-9429-B64DF3B8D80D}" srcId="{8FAE440C-C09C-48EE-B9A7-7E197BCD930A}" destId="{955C90A6-7F9E-4FF2-AFA1-1F8314C08D2B}" srcOrd="3" destOrd="0" parTransId="{6C694EFA-FBEB-4790-9053-8C8F94C6AE12}" sibTransId="{81BDC230-CE08-4561-9BC8-F8EC6497F9BF}"/>
    <dgm:cxn modelId="{B5429522-699B-4EE3-BFB9-EC4FECE4920F}" type="presOf" srcId="{763CE8BA-DC13-4864-A425-B8900FA10CF9}" destId="{884A8110-F895-4675-A418-C9D3B0AF2FDE}" srcOrd="0" destOrd="0" presId="urn:microsoft.com/office/officeart/2005/8/layout/radial3"/>
    <dgm:cxn modelId="{BDD8F905-110A-4A23-BBD4-A12ABE2F160D}" type="presOf" srcId="{955C90A6-7F9E-4FF2-AFA1-1F8314C08D2B}" destId="{79E4F6D6-B16E-4FF0-B909-F0E4DCBBE8F1}" srcOrd="0" destOrd="0" presId="urn:microsoft.com/office/officeart/2005/8/layout/radial3"/>
    <dgm:cxn modelId="{985DBABD-CAE9-40F5-A056-3B26CA9B889F}" srcId="{8FAE440C-C09C-48EE-B9A7-7E197BCD930A}" destId="{762FB237-B320-4E1F-B47F-FAC1FF29EBC3}" srcOrd="8" destOrd="0" parTransId="{CECA8F7E-834A-459D-99CB-6AA0885B692A}" sibTransId="{6305924E-8394-4FED-86A6-4D912F64925B}"/>
    <dgm:cxn modelId="{5DCC4DE4-8554-49F0-8765-97CC0C945405}" type="presOf" srcId="{028E5BE5-7174-4EDA-8F6D-09D51D36B2BB}" destId="{D7D2EC57-7228-41ED-A819-B33D27F6821B}" srcOrd="0" destOrd="0" presId="urn:microsoft.com/office/officeart/2005/8/layout/radial3"/>
    <dgm:cxn modelId="{092423AD-5B72-46E5-A257-2FB78EA7999C}" srcId="{8FAE440C-C09C-48EE-B9A7-7E197BCD930A}" destId="{F52C57A7-BF7E-488F-BE21-9483996C524D}" srcOrd="1" destOrd="0" parTransId="{7D4F2919-B67D-4494-B293-4D0137546BA3}" sibTransId="{6C0E7F36-56B6-4902-BB6D-715FFB84C1F2}"/>
    <dgm:cxn modelId="{7257E975-FF1D-4335-A8D2-1450FC1271E7}" type="presOf" srcId="{8FAE440C-C09C-48EE-B9A7-7E197BCD930A}" destId="{4AB2A041-091A-44A6-93CB-6DCCED4DFF9C}" srcOrd="0" destOrd="0" presId="urn:microsoft.com/office/officeart/2005/8/layout/radial3"/>
    <dgm:cxn modelId="{FBBF320E-C4E2-4A8B-A6C6-752BA0AFCF18}" type="presOf" srcId="{87F9EBFD-B99B-4044-BC11-045EDC1DAAC9}" destId="{750BF78A-EFB9-47B0-8B81-CA68C3B89812}" srcOrd="0" destOrd="0" presId="urn:microsoft.com/office/officeart/2005/8/layout/radial3"/>
    <dgm:cxn modelId="{05D49FE7-C6F6-42F7-8163-F3735CA5A77B}" type="presOf" srcId="{CFFDACB8-5CAF-4E25-A6D5-B4921A7536B0}" destId="{FBFCC8CD-8B38-4373-99AB-5FC1FA478A0D}" srcOrd="0" destOrd="0" presId="urn:microsoft.com/office/officeart/2005/8/layout/radial3"/>
    <dgm:cxn modelId="{36347E8E-7AD5-4B43-8042-FA07C774EA38}" type="presOf" srcId="{B2B87C9F-2594-4474-9BC8-1D92269B8C2F}" destId="{9D5CCE14-6D03-47A3-A603-D1DFC27EFBA1}" srcOrd="0" destOrd="0" presId="urn:microsoft.com/office/officeart/2005/8/layout/radial3"/>
    <dgm:cxn modelId="{E397645E-41ED-405A-B584-4C5D0DD84CB8}" type="presOf" srcId="{1EBE9755-BFC8-469E-A967-850E9467F89C}" destId="{724D292D-987C-4709-9143-38A27AA04975}" srcOrd="0" destOrd="0" presId="urn:microsoft.com/office/officeart/2005/8/layout/radial3"/>
    <dgm:cxn modelId="{2616220D-2904-49E7-8F5C-6FD5F7EF23C6}" type="presOf" srcId="{B59C62A8-1B77-4B45-A2E7-042FAD5DAEF7}" destId="{482DC3B6-A646-4A32-92AE-A83A64D1DA73}" srcOrd="0" destOrd="0" presId="urn:microsoft.com/office/officeart/2005/8/layout/radial3"/>
    <dgm:cxn modelId="{E88430B9-D9A3-48A6-90B0-44F7CBDB0030}" type="presOf" srcId="{8BF479CD-8092-4165-8EFA-3C1DC0C3A3BE}" destId="{C9730706-7D6C-42D8-B036-850FE2B9C16C}" srcOrd="0" destOrd="0" presId="urn:microsoft.com/office/officeart/2005/8/layout/radial3"/>
    <dgm:cxn modelId="{52733584-8CC6-4F5E-A780-AF1AA6E298A1}" srcId="{8FAE440C-C09C-48EE-B9A7-7E197BCD930A}" destId="{B2B87C9F-2594-4474-9BC8-1D92269B8C2F}" srcOrd="10" destOrd="0" parTransId="{47BB55EE-F544-4E78-99DD-4BC370106D79}" sibTransId="{FCCA0FC8-86B6-454E-821A-B5BB4B636939}"/>
    <dgm:cxn modelId="{0E6AD426-3625-45EF-944A-5CF62F3C2191}" srcId="{8FAE440C-C09C-48EE-B9A7-7E197BCD930A}" destId="{4A571924-B6DE-4F13-A294-E3397B367E98}" srcOrd="9" destOrd="0" parTransId="{75B88A7A-D72F-4BDB-BFB8-F1C898276FDA}" sibTransId="{595000C3-F201-410A-A573-3503E321F807}"/>
    <dgm:cxn modelId="{664E96F0-A38E-4BB0-91F1-ECF49948F341}" srcId="{B59C62A8-1B77-4B45-A2E7-042FAD5DAEF7}" destId="{61FA46BD-3CB8-44F3-8544-0422FFFC0377}" srcOrd="1" destOrd="0" parTransId="{14F63BCC-7551-47D9-839B-F1D1D8F75899}" sibTransId="{9E499344-96CB-47F9-A3EC-8A8F615AC673}"/>
    <dgm:cxn modelId="{2C3690F7-E62D-4208-BCBA-1A6ED8947BE3}" srcId="{8FAE440C-C09C-48EE-B9A7-7E197BCD930A}" destId="{CFFDACB8-5CAF-4E25-A6D5-B4921A7536B0}" srcOrd="0" destOrd="0" parTransId="{E94EC51A-493B-4EF1-AA73-69A718FCA789}" sibTransId="{A3443438-0545-44FB-8488-9CE01D2C31F2}"/>
    <dgm:cxn modelId="{44025BE4-E64F-40DB-8408-786BCE741162}" srcId="{8FAE440C-C09C-48EE-B9A7-7E197BCD930A}" destId="{1EBE9755-BFC8-469E-A967-850E9467F89C}" srcOrd="5" destOrd="0" parTransId="{3FA5A311-C6F2-4CA5-A68B-B201ADE8847A}" sibTransId="{C0443C3A-D8AD-4761-B7DF-897312B904F6}"/>
    <dgm:cxn modelId="{768605ED-5DD6-46ED-9F9D-198EE45C26B0}" type="presParOf" srcId="{482DC3B6-A646-4A32-92AE-A83A64D1DA73}" destId="{69C6FB4D-48E1-4371-9FDB-FE95C2E7FF2C}" srcOrd="0" destOrd="0" presId="urn:microsoft.com/office/officeart/2005/8/layout/radial3"/>
    <dgm:cxn modelId="{F4394798-5719-459F-A1D6-506D8D539AAE}" type="presParOf" srcId="{69C6FB4D-48E1-4371-9FDB-FE95C2E7FF2C}" destId="{4AB2A041-091A-44A6-93CB-6DCCED4DFF9C}" srcOrd="0" destOrd="0" presId="urn:microsoft.com/office/officeart/2005/8/layout/radial3"/>
    <dgm:cxn modelId="{C9A21EF6-25EC-4A07-A709-D84EF3AFD7C6}" type="presParOf" srcId="{69C6FB4D-48E1-4371-9FDB-FE95C2E7FF2C}" destId="{FBFCC8CD-8B38-4373-99AB-5FC1FA478A0D}" srcOrd="1" destOrd="0" presId="urn:microsoft.com/office/officeart/2005/8/layout/radial3"/>
    <dgm:cxn modelId="{FCB91931-315C-410F-B8EA-9671B2431474}" type="presParOf" srcId="{69C6FB4D-48E1-4371-9FDB-FE95C2E7FF2C}" destId="{2CC3AD66-644F-4621-9B14-5CBD4DBC524E}" srcOrd="2" destOrd="0" presId="urn:microsoft.com/office/officeart/2005/8/layout/radial3"/>
    <dgm:cxn modelId="{321B6C05-1D64-4983-AF66-E726E2C4A5D0}" type="presParOf" srcId="{69C6FB4D-48E1-4371-9FDB-FE95C2E7FF2C}" destId="{884A8110-F895-4675-A418-C9D3B0AF2FDE}" srcOrd="3" destOrd="0" presId="urn:microsoft.com/office/officeart/2005/8/layout/radial3"/>
    <dgm:cxn modelId="{CB2AA853-05D5-49A8-965F-73926415DAE4}" type="presParOf" srcId="{69C6FB4D-48E1-4371-9FDB-FE95C2E7FF2C}" destId="{79E4F6D6-B16E-4FF0-B909-F0E4DCBBE8F1}" srcOrd="4" destOrd="0" presId="urn:microsoft.com/office/officeart/2005/8/layout/radial3"/>
    <dgm:cxn modelId="{C4CFCB5E-C666-4A24-BF9D-B48414F90E5D}" type="presParOf" srcId="{69C6FB4D-48E1-4371-9FDB-FE95C2E7FF2C}" destId="{C9730706-7D6C-42D8-B036-850FE2B9C16C}" srcOrd="5" destOrd="0" presId="urn:microsoft.com/office/officeart/2005/8/layout/radial3"/>
    <dgm:cxn modelId="{CC8D7C01-D4AE-4EA0-AB0B-5AFDB97CD2EC}" type="presParOf" srcId="{69C6FB4D-48E1-4371-9FDB-FE95C2E7FF2C}" destId="{724D292D-987C-4709-9143-38A27AA04975}" srcOrd="6" destOrd="0" presId="urn:microsoft.com/office/officeart/2005/8/layout/radial3"/>
    <dgm:cxn modelId="{F866CEEE-3B8B-4E16-A299-830F621DA27D}" type="presParOf" srcId="{69C6FB4D-48E1-4371-9FDB-FE95C2E7FF2C}" destId="{D7D2EC57-7228-41ED-A819-B33D27F6821B}" srcOrd="7" destOrd="0" presId="urn:microsoft.com/office/officeart/2005/8/layout/radial3"/>
    <dgm:cxn modelId="{85FCF5A0-DF57-4013-83C4-88487F21D39B}" type="presParOf" srcId="{69C6FB4D-48E1-4371-9FDB-FE95C2E7FF2C}" destId="{5B38C861-9E81-499F-B5B7-9CCB72C313B9}" srcOrd="8" destOrd="0" presId="urn:microsoft.com/office/officeart/2005/8/layout/radial3"/>
    <dgm:cxn modelId="{3C576DF9-5D9F-4F12-A717-7CD982EBFEA4}" type="presParOf" srcId="{69C6FB4D-48E1-4371-9FDB-FE95C2E7FF2C}" destId="{8691C06C-DDD0-4173-8684-757D9179F12A}" srcOrd="9" destOrd="0" presId="urn:microsoft.com/office/officeart/2005/8/layout/radial3"/>
    <dgm:cxn modelId="{F09341B4-23AE-4665-89C4-8910B569D419}" type="presParOf" srcId="{69C6FB4D-48E1-4371-9FDB-FE95C2E7FF2C}" destId="{165472C3-FEFD-413E-B6EA-EB7ADEF96CCA}" srcOrd="10" destOrd="0" presId="urn:microsoft.com/office/officeart/2005/8/layout/radial3"/>
    <dgm:cxn modelId="{540BBC7C-7F57-4178-B9A2-B8BF1D976DC1}" type="presParOf" srcId="{69C6FB4D-48E1-4371-9FDB-FE95C2E7FF2C}" destId="{9D5CCE14-6D03-47A3-A603-D1DFC27EFBA1}" srcOrd="11" destOrd="0" presId="urn:microsoft.com/office/officeart/2005/8/layout/radial3"/>
    <dgm:cxn modelId="{0B839853-81CA-4863-891D-53A9EFEF05B8}" type="presParOf" srcId="{69C6FB4D-48E1-4371-9FDB-FE95C2E7FF2C}" destId="{750BF78A-EFB9-47B0-8B81-CA68C3B89812}" srcOrd="12" destOrd="0" presId="urn:microsoft.com/office/officeart/2005/8/layout/radial3"/>
    <dgm:cxn modelId="{8370C799-1360-46B5-90DE-CB6C34FB24D8}" type="presParOf" srcId="{69C6FB4D-48E1-4371-9FDB-FE95C2E7FF2C}" destId="{2F66313C-E4C8-4E1E-9C3E-198F90C6B716}" srcOrd="13" destOrd="0" presId="urn:microsoft.com/office/officeart/2005/8/layout/radial3"/>
    <dgm:cxn modelId="{F9D99969-8FF6-488D-BE59-C9D4F1922EAF}" type="presParOf" srcId="{69C6FB4D-48E1-4371-9FDB-FE95C2E7FF2C}" destId="{88B1C0BD-AAE5-4503-81A3-9282D31A5EF2}" srcOrd="1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5F032B-C57B-4D45-82C8-662765BF5B98}"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2E6D7C91-AA07-4B87-AC78-C7AF4B6E6107}">
      <dgm:prSet phldrT="[Text]" custT="1"/>
      <dgm:spPr/>
      <dgm:t>
        <a:bodyPr/>
        <a:lstStyle/>
        <a:p>
          <a:r>
            <a:rPr lang="en-US" sz="2000" b="1">
              <a:solidFill>
                <a:srgbClr val="FF0000"/>
              </a:solidFill>
            </a:rPr>
            <a:t>2000</a:t>
          </a:r>
        </a:p>
        <a:p>
          <a:r>
            <a:rPr lang="en-US" sz="1600"/>
            <a:t>MDGs</a:t>
          </a:r>
          <a:r>
            <a:rPr lang="en-US" sz="2000"/>
            <a:t> </a:t>
          </a:r>
        </a:p>
      </dgm:t>
    </dgm:pt>
    <dgm:pt modelId="{5D5E80FE-B63B-4F1A-81AC-818F8F285C49}" type="parTrans" cxnId="{0CB74927-8E45-4EB7-BEAF-D597FFED8987}">
      <dgm:prSet/>
      <dgm:spPr/>
      <dgm:t>
        <a:bodyPr/>
        <a:lstStyle/>
        <a:p>
          <a:endParaRPr lang="en-US"/>
        </a:p>
      </dgm:t>
    </dgm:pt>
    <dgm:pt modelId="{985F7739-B8F6-454B-83B6-193177DA47BB}" type="sibTrans" cxnId="{0CB74927-8E45-4EB7-BEAF-D597FFED8987}">
      <dgm:prSet/>
      <dgm:spPr/>
      <dgm:t>
        <a:bodyPr/>
        <a:lstStyle/>
        <a:p>
          <a:endParaRPr lang="en-US"/>
        </a:p>
      </dgm:t>
    </dgm:pt>
    <dgm:pt modelId="{1A20656D-8B8D-4930-9928-1D11B9F07A70}">
      <dgm:prSet phldrT="[Text]" custT="1"/>
      <dgm:spPr/>
      <dgm:t>
        <a:bodyPr/>
        <a:lstStyle/>
        <a:p>
          <a:r>
            <a:rPr lang="en-US" sz="2000" b="1">
              <a:solidFill>
                <a:srgbClr val="FF0000"/>
              </a:solidFill>
            </a:rPr>
            <a:t>2012</a:t>
          </a:r>
        </a:p>
        <a:p>
          <a:r>
            <a:rPr lang="en-US" sz="1600"/>
            <a:t>Slum Target   "met"</a:t>
          </a:r>
        </a:p>
      </dgm:t>
    </dgm:pt>
    <dgm:pt modelId="{957319BA-7AB8-414B-84AE-2E5168FCC1AA}" type="parTrans" cxnId="{003C82B1-8867-472C-801C-C7B6675D80AA}">
      <dgm:prSet/>
      <dgm:spPr/>
      <dgm:t>
        <a:bodyPr/>
        <a:lstStyle/>
        <a:p>
          <a:endParaRPr lang="en-US"/>
        </a:p>
      </dgm:t>
    </dgm:pt>
    <dgm:pt modelId="{B675D02E-3A97-45FF-B60C-2A6C24080032}" type="sibTrans" cxnId="{003C82B1-8867-472C-801C-C7B6675D80AA}">
      <dgm:prSet/>
      <dgm:spPr/>
      <dgm:t>
        <a:bodyPr/>
        <a:lstStyle/>
        <a:p>
          <a:endParaRPr lang="en-US"/>
        </a:p>
      </dgm:t>
    </dgm:pt>
    <dgm:pt modelId="{E1B5BA93-DECB-4BA1-8229-3073B0470287}">
      <dgm:prSet phldrT="[Text]" custT="1"/>
      <dgm:spPr/>
      <dgm:t>
        <a:bodyPr/>
        <a:lstStyle/>
        <a:p>
          <a:r>
            <a:rPr lang="en-US" sz="2000" b="1">
              <a:solidFill>
                <a:srgbClr val="FF0000"/>
              </a:solidFill>
            </a:rPr>
            <a:t>Sept. 2014</a:t>
          </a:r>
        </a:p>
        <a:p>
          <a:r>
            <a:rPr lang="en-US" sz="1600"/>
            <a:t>Open Working Group Report</a:t>
          </a:r>
        </a:p>
      </dgm:t>
    </dgm:pt>
    <dgm:pt modelId="{64089F75-FC14-495B-B004-F7D239EFC2D3}" type="parTrans" cxnId="{C5B789D3-A351-4068-989C-47E6B2DB5DFC}">
      <dgm:prSet/>
      <dgm:spPr/>
      <dgm:t>
        <a:bodyPr/>
        <a:lstStyle/>
        <a:p>
          <a:endParaRPr lang="en-US"/>
        </a:p>
      </dgm:t>
    </dgm:pt>
    <dgm:pt modelId="{C1E3A2EA-96D2-404E-A834-5DC45769D665}" type="sibTrans" cxnId="{C5B789D3-A351-4068-989C-47E6B2DB5DFC}">
      <dgm:prSet/>
      <dgm:spPr/>
      <dgm:t>
        <a:bodyPr/>
        <a:lstStyle/>
        <a:p>
          <a:endParaRPr lang="en-US"/>
        </a:p>
      </dgm:t>
    </dgm:pt>
    <dgm:pt modelId="{7C7116C9-F334-4C42-A605-CB2B0AC93EE6}">
      <dgm:prSet custT="1"/>
      <dgm:spPr/>
      <dgm:t>
        <a:bodyPr/>
        <a:lstStyle/>
        <a:p>
          <a:r>
            <a:rPr lang="en-US" sz="2000" b="1">
              <a:solidFill>
                <a:srgbClr val="FF0000"/>
              </a:solidFill>
            </a:rPr>
            <a:t>Sept. 2015</a:t>
          </a:r>
        </a:p>
        <a:p>
          <a:r>
            <a:rPr lang="en-US" sz="1600"/>
            <a:t>MDGs Expire                    SDGs Enacted</a:t>
          </a:r>
        </a:p>
      </dgm:t>
    </dgm:pt>
    <dgm:pt modelId="{DA0E95FC-F7F1-4EF8-B0B6-C856610AB842}" type="parTrans" cxnId="{22A5B84F-EE96-4BF4-B628-AA84E974B5F1}">
      <dgm:prSet/>
      <dgm:spPr/>
      <dgm:t>
        <a:bodyPr/>
        <a:lstStyle/>
        <a:p>
          <a:endParaRPr lang="en-US"/>
        </a:p>
      </dgm:t>
    </dgm:pt>
    <dgm:pt modelId="{E43A02A0-A0A7-479A-90E4-0E3E75EE9154}" type="sibTrans" cxnId="{22A5B84F-EE96-4BF4-B628-AA84E974B5F1}">
      <dgm:prSet/>
      <dgm:spPr/>
      <dgm:t>
        <a:bodyPr/>
        <a:lstStyle/>
        <a:p>
          <a:endParaRPr lang="en-US"/>
        </a:p>
      </dgm:t>
    </dgm:pt>
    <dgm:pt modelId="{8F8F1461-FF53-48ED-AF5E-ED47DBD558A2}">
      <dgm:prSet custT="1"/>
      <dgm:spPr/>
      <dgm:t>
        <a:bodyPr/>
        <a:lstStyle/>
        <a:p>
          <a:pPr algn="l"/>
          <a:r>
            <a:rPr lang="en-US" sz="2000" b="1">
              <a:solidFill>
                <a:srgbClr val="FF0000"/>
              </a:solidFill>
            </a:rPr>
            <a:t>2016</a:t>
          </a:r>
        </a:p>
        <a:p>
          <a:pPr algn="l"/>
          <a:r>
            <a:rPr lang="en-US" sz="2000"/>
            <a:t>Habitat III</a:t>
          </a:r>
        </a:p>
      </dgm:t>
    </dgm:pt>
    <dgm:pt modelId="{8DA35BDE-D33E-40C4-9DB7-8C0C31A51EB4}" type="parTrans" cxnId="{657594DF-75E4-4F2F-A716-222F73B8AB98}">
      <dgm:prSet/>
      <dgm:spPr/>
      <dgm:t>
        <a:bodyPr/>
        <a:lstStyle/>
        <a:p>
          <a:endParaRPr lang="en-US"/>
        </a:p>
      </dgm:t>
    </dgm:pt>
    <dgm:pt modelId="{9056D5D9-C49F-4F98-8DE6-5577DEFD2588}" type="sibTrans" cxnId="{657594DF-75E4-4F2F-A716-222F73B8AB98}">
      <dgm:prSet/>
      <dgm:spPr/>
      <dgm:t>
        <a:bodyPr/>
        <a:lstStyle/>
        <a:p>
          <a:endParaRPr lang="en-US"/>
        </a:p>
      </dgm:t>
    </dgm:pt>
    <dgm:pt modelId="{106EEB9E-676A-4033-BD08-D7C39B4974FE}">
      <dgm:prSet phldrT="[Text]" phldr="1"/>
      <dgm:spPr/>
      <dgm:t>
        <a:bodyPr/>
        <a:lstStyle/>
        <a:p>
          <a:endParaRPr lang="en-US"/>
        </a:p>
      </dgm:t>
    </dgm:pt>
    <dgm:pt modelId="{C458706F-D48F-438A-AA32-1BCABCE4AA5D}" type="parTrans" cxnId="{B4023D05-EA9D-482D-878C-B3AB118A09D4}">
      <dgm:prSet/>
      <dgm:spPr/>
      <dgm:t>
        <a:bodyPr/>
        <a:lstStyle/>
        <a:p>
          <a:endParaRPr lang="en-US"/>
        </a:p>
      </dgm:t>
    </dgm:pt>
    <dgm:pt modelId="{962ADAB2-B52E-41BC-805B-04E960001B11}" type="sibTrans" cxnId="{B4023D05-EA9D-482D-878C-B3AB118A09D4}">
      <dgm:prSet/>
      <dgm:spPr/>
      <dgm:t>
        <a:bodyPr/>
        <a:lstStyle/>
        <a:p>
          <a:endParaRPr lang="en-US"/>
        </a:p>
      </dgm:t>
    </dgm:pt>
    <dgm:pt modelId="{6572F085-A1D4-43E3-9AB2-DD5F08A8E0E7}">
      <dgm:prSet/>
      <dgm:spPr/>
      <dgm:t>
        <a:bodyPr/>
        <a:lstStyle/>
        <a:p>
          <a:endParaRPr lang="en-US"/>
        </a:p>
      </dgm:t>
    </dgm:pt>
    <dgm:pt modelId="{283568E3-09AB-4304-8E1B-BDB7025A9662}" type="parTrans" cxnId="{68C238F6-7C33-4460-B2FC-B6D8905BA9A8}">
      <dgm:prSet/>
      <dgm:spPr/>
      <dgm:t>
        <a:bodyPr/>
        <a:lstStyle/>
        <a:p>
          <a:endParaRPr lang="en-US"/>
        </a:p>
      </dgm:t>
    </dgm:pt>
    <dgm:pt modelId="{86BCB20C-2A40-4557-89B4-1D821309E856}" type="sibTrans" cxnId="{68C238F6-7C33-4460-B2FC-B6D8905BA9A8}">
      <dgm:prSet/>
      <dgm:spPr/>
      <dgm:t>
        <a:bodyPr/>
        <a:lstStyle/>
        <a:p>
          <a:endParaRPr lang="en-US"/>
        </a:p>
      </dgm:t>
    </dgm:pt>
    <dgm:pt modelId="{70DE6F4D-E7BC-4257-9BF4-17DB747AA6C6}" type="pres">
      <dgm:prSet presAssocID="{1E5F032B-C57B-4D45-82C8-662765BF5B98}" presName="arrowDiagram" presStyleCnt="0">
        <dgm:presLayoutVars>
          <dgm:chMax val="5"/>
          <dgm:dir/>
          <dgm:resizeHandles val="exact"/>
        </dgm:presLayoutVars>
      </dgm:prSet>
      <dgm:spPr/>
      <dgm:t>
        <a:bodyPr/>
        <a:lstStyle/>
        <a:p>
          <a:endParaRPr lang="en-US"/>
        </a:p>
      </dgm:t>
    </dgm:pt>
    <dgm:pt modelId="{954F13F6-12DB-4337-B461-5E950048DB8D}" type="pres">
      <dgm:prSet presAssocID="{1E5F032B-C57B-4D45-82C8-662765BF5B98}" presName="arrow" presStyleLbl="bgShp" presStyleIdx="0" presStyleCnt="1"/>
      <dgm:spPr/>
    </dgm:pt>
    <dgm:pt modelId="{A7D25CF0-845F-4C38-BC24-CA4127A12793}" type="pres">
      <dgm:prSet presAssocID="{1E5F032B-C57B-4D45-82C8-662765BF5B98}" presName="arrowDiagram5" presStyleCnt="0"/>
      <dgm:spPr/>
    </dgm:pt>
    <dgm:pt modelId="{3D030A29-B8D4-47AE-AADC-172786E8E061}" type="pres">
      <dgm:prSet presAssocID="{2E6D7C91-AA07-4B87-AC78-C7AF4B6E6107}" presName="bullet5a" presStyleLbl="node1" presStyleIdx="0" presStyleCnt="5"/>
      <dgm:spPr/>
    </dgm:pt>
    <dgm:pt modelId="{E03304CD-DEA4-45B5-93A3-C2B29C0218B1}" type="pres">
      <dgm:prSet presAssocID="{2E6D7C91-AA07-4B87-AC78-C7AF4B6E6107}" presName="textBox5a" presStyleLbl="revTx" presStyleIdx="0" presStyleCnt="5">
        <dgm:presLayoutVars>
          <dgm:bulletEnabled val="1"/>
        </dgm:presLayoutVars>
      </dgm:prSet>
      <dgm:spPr/>
      <dgm:t>
        <a:bodyPr/>
        <a:lstStyle/>
        <a:p>
          <a:endParaRPr lang="en-US"/>
        </a:p>
      </dgm:t>
    </dgm:pt>
    <dgm:pt modelId="{7DA4B8FF-BF90-405F-82A1-2E532B809C47}" type="pres">
      <dgm:prSet presAssocID="{1A20656D-8B8D-4930-9928-1D11B9F07A70}" presName="bullet5b" presStyleLbl="node1" presStyleIdx="1" presStyleCnt="5"/>
      <dgm:spPr/>
    </dgm:pt>
    <dgm:pt modelId="{A9DE1C53-A3F1-4C08-AB02-D93B68165A8C}" type="pres">
      <dgm:prSet presAssocID="{1A20656D-8B8D-4930-9928-1D11B9F07A70}" presName="textBox5b" presStyleLbl="revTx" presStyleIdx="1" presStyleCnt="5">
        <dgm:presLayoutVars>
          <dgm:bulletEnabled val="1"/>
        </dgm:presLayoutVars>
      </dgm:prSet>
      <dgm:spPr/>
      <dgm:t>
        <a:bodyPr/>
        <a:lstStyle/>
        <a:p>
          <a:endParaRPr lang="en-US"/>
        </a:p>
      </dgm:t>
    </dgm:pt>
    <dgm:pt modelId="{8B7B4596-FDFA-4D93-9275-8761A7F2B9A9}" type="pres">
      <dgm:prSet presAssocID="{E1B5BA93-DECB-4BA1-8229-3073B0470287}" presName="bullet5c" presStyleLbl="node1" presStyleIdx="2" presStyleCnt="5"/>
      <dgm:spPr/>
    </dgm:pt>
    <dgm:pt modelId="{0BD567B8-14B5-45F5-9C93-68C0ED96987D}" type="pres">
      <dgm:prSet presAssocID="{E1B5BA93-DECB-4BA1-8229-3073B0470287}" presName="textBox5c" presStyleLbl="revTx" presStyleIdx="2" presStyleCnt="5">
        <dgm:presLayoutVars>
          <dgm:bulletEnabled val="1"/>
        </dgm:presLayoutVars>
      </dgm:prSet>
      <dgm:spPr/>
      <dgm:t>
        <a:bodyPr/>
        <a:lstStyle/>
        <a:p>
          <a:endParaRPr lang="en-US"/>
        </a:p>
      </dgm:t>
    </dgm:pt>
    <dgm:pt modelId="{12068D48-5D83-4B8D-AA4F-801286BC8E7A}" type="pres">
      <dgm:prSet presAssocID="{7C7116C9-F334-4C42-A605-CB2B0AC93EE6}" presName="bullet5d" presStyleLbl="node1" presStyleIdx="3" presStyleCnt="5"/>
      <dgm:spPr/>
    </dgm:pt>
    <dgm:pt modelId="{745D4CD5-198F-4BA2-8259-B0E981C73ED6}" type="pres">
      <dgm:prSet presAssocID="{7C7116C9-F334-4C42-A605-CB2B0AC93EE6}" presName="textBox5d" presStyleLbl="revTx" presStyleIdx="3" presStyleCnt="5">
        <dgm:presLayoutVars>
          <dgm:bulletEnabled val="1"/>
        </dgm:presLayoutVars>
      </dgm:prSet>
      <dgm:spPr/>
      <dgm:t>
        <a:bodyPr/>
        <a:lstStyle/>
        <a:p>
          <a:endParaRPr lang="en-US"/>
        </a:p>
      </dgm:t>
    </dgm:pt>
    <dgm:pt modelId="{0D9DA296-62CD-434C-A8F0-187D80E7B231}" type="pres">
      <dgm:prSet presAssocID="{8F8F1461-FF53-48ED-AF5E-ED47DBD558A2}" presName="bullet5e" presStyleLbl="node1" presStyleIdx="4" presStyleCnt="5"/>
      <dgm:spPr/>
    </dgm:pt>
    <dgm:pt modelId="{F632C954-BC01-467C-A8FA-A839BE9CF6A6}" type="pres">
      <dgm:prSet presAssocID="{8F8F1461-FF53-48ED-AF5E-ED47DBD558A2}" presName="textBox5e" presStyleLbl="revTx" presStyleIdx="4" presStyleCnt="5">
        <dgm:presLayoutVars>
          <dgm:bulletEnabled val="1"/>
        </dgm:presLayoutVars>
      </dgm:prSet>
      <dgm:spPr/>
      <dgm:t>
        <a:bodyPr/>
        <a:lstStyle/>
        <a:p>
          <a:endParaRPr lang="en-US"/>
        </a:p>
      </dgm:t>
    </dgm:pt>
  </dgm:ptLst>
  <dgm:cxnLst>
    <dgm:cxn modelId="{6B2C669B-C05A-4783-8D68-F49CA404F745}" type="presOf" srcId="{1E5F032B-C57B-4D45-82C8-662765BF5B98}" destId="{70DE6F4D-E7BC-4257-9BF4-17DB747AA6C6}" srcOrd="0" destOrd="0" presId="urn:microsoft.com/office/officeart/2005/8/layout/arrow2"/>
    <dgm:cxn modelId="{3C1959B3-896D-4106-BCAD-36254CD8DDC0}" type="presOf" srcId="{2E6D7C91-AA07-4B87-AC78-C7AF4B6E6107}" destId="{E03304CD-DEA4-45B5-93A3-C2B29C0218B1}" srcOrd="0" destOrd="0" presId="urn:microsoft.com/office/officeart/2005/8/layout/arrow2"/>
    <dgm:cxn modelId="{22A5B84F-EE96-4BF4-B628-AA84E974B5F1}" srcId="{1E5F032B-C57B-4D45-82C8-662765BF5B98}" destId="{7C7116C9-F334-4C42-A605-CB2B0AC93EE6}" srcOrd="3" destOrd="0" parTransId="{DA0E95FC-F7F1-4EF8-B0B6-C856610AB842}" sibTransId="{E43A02A0-A0A7-479A-90E4-0E3E75EE9154}"/>
    <dgm:cxn modelId="{0CB74927-8E45-4EB7-BEAF-D597FFED8987}" srcId="{1E5F032B-C57B-4D45-82C8-662765BF5B98}" destId="{2E6D7C91-AA07-4B87-AC78-C7AF4B6E6107}" srcOrd="0" destOrd="0" parTransId="{5D5E80FE-B63B-4F1A-81AC-818F8F285C49}" sibTransId="{985F7739-B8F6-454B-83B6-193177DA47BB}"/>
    <dgm:cxn modelId="{657594DF-75E4-4F2F-A716-222F73B8AB98}" srcId="{1E5F032B-C57B-4D45-82C8-662765BF5B98}" destId="{8F8F1461-FF53-48ED-AF5E-ED47DBD558A2}" srcOrd="4" destOrd="0" parTransId="{8DA35BDE-D33E-40C4-9DB7-8C0C31A51EB4}" sibTransId="{9056D5D9-C49F-4F98-8DE6-5577DEFD2588}"/>
    <dgm:cxn modelId="{003C82B1-8867-472C-801C-C7B6675D80AA}" srcId="{1E5F032B-C57B-4D45-82C8-662765BF5B98}" destId="{1A20656D-8B8D-4930-9928-1D11B9F07A70}" srcOrd="1" destOrd="0" parTransId="{957319BA-7AB8-414B-84AE-2E5168FCC1AA}" sibTransId="{B675D02E-3A97-45FF-B60C-2A6C24080032}"/>
    <dgm:cxn modelId="{14615592-0023-4385-A2A2-6E3531E540AC}" type="presOf" srcId="{7C7116C9-F334-4C42-A605-CB2B0AC93EE6}" destId="{745D4CD5-198F-4BA2-8259-B0E981C73ED6}" srcOrd="0" destOrd="0" presId="urn:microsoft.com/office/officeart/2005/8/layout/arrow2"/>
    <dgm:cxn modelId="{40B0C8C7-18F1-4955-8195-301ED0646F6C}" type="presOf" srcId="{E1B5BA93-DECB-4BA1-8229-3073B0470287}" destId="{0BD567B8-14B5-45F5-9C93-68C0ED96987D}" srcOrd="0" destOrd="0" presId="urn:microsoft.com/office/officeart/2005/8/layout/arrow2"/>
    <dgm:cxn modelId="{68C238F6-7C33-4460-B2FC-B6D8905BA9A8}" srcId="{1E5F032B-C57B-4D45-82C8-662765BF5B98}" destId="{6572F085-A1D4-43E3-9AB2-DD5F08A8E0E7}" srcOrd="5" destOrd="0" parTransId="{283568E3-09AB-4304-8E1B-BDB7025A9662}" sibTransId="{86BCB20C-2A40-4557-89B4-1D821309E856}"/>
    <dgm:cxn modelId="{88333CB5-0714-4922-A989-BE24A8CD4E8D}" type="presOf" srcId="{1A20656D-8B8D-4930-9928-1D11B9F07A70}" destId="{A9DE1C53-A3F1-4C08-AB02-D93B68165A8C}" srcOrd="0" destOrd="0" presId="urn:microsoft.com/office/officeart/2005/8/layout/arrow2"/>
    <dgm:cxn modelId="{1A75AF80-B6B0-4DB6-863B-0637B277AC67}" type="presOf" srcId="{8F8F1461-FF53-48ED-AF5E-ED47DBD558A2}" destId="{F632C954-BC01-467C-A8FA-A839BE9CF6A6}" srcOrd="0" destOrd="0" presId="urn:microsoft.com/office/officeart/2005/8/layout/arrow2"/>
    <dgm:cxn modelId="{C5B789D3-A351-4068-989C-47E6B2DB5DFC}" srcId="{1E5F032B-C57B-4D45-82C8-662765BF5B98}" destId="{E1B5BA93-DECB-4BA1-8229-3073B0470287}" srcOrd="2" destOrd="0" parTransId="{64089F75-FC14-495B-B004-F7D239EFC2D3}" sibTransId="{C1E3A2EA-96D2-404E-A834-5DC45769D665}"/>
    <dgm:cxn modelId="{B4023D05-EA9D-482D-878C-B3AB118A09D4}" srcId="{1E5F032B-C57B-4D45-82C8-662765BF5B98}" destId="{106EEB9E-676A-4033-BD08-D7C39B4974FE}" srcOrd="6" destOrd="0" parTransId="{C458706F-D48F-438A-AA32-1BCABCE4AA5D}" sibTransId="{962ADAB2-B52E-41BC-805B-04E960001B11}"/>
    <dgm:cxn modelId="{71521E75-FF14-4A66-BDE5-D3A8BB29AA15}" type="presParOf" srcId="{70DE6F4D-E7BC-4257-9BF4-17DB747AA6C6}" destId="{954F13F6-12DB-4337-B461-5E950048DB8D}" srcOrd="0" destOrd="0" presId="urn:microsoft.com/office/officeart/2005/8/layout/arrow2"/>
    <dgm:cxn modelId="{62D9B06F-3651-4811-B086-2958C4F68E80}" type="presParOf" srcId="{70DE6F4D-E7BC-4257-9BF4-17DB747AA6C6}" destId="{A7D25CF0-845F-4C38-BC24-CA4127A12793}" srcOrd="1" destOrd="0" presId="urn:microsoft.com/office/officeart/2005/8/layout/arrow2"/>
    <dgm:cxn modelId="{59FD5123-AA43-4377-B067-6CD3101096FB}" type="presParOf" srcId="{A7D25CF0-845F-4C38-BC24-CA4127A12793}" destId="{3D030A29-B8D4-47AE-AADC-172786E8E061}" srcOrd="0" destOrd="0" presId="urn:microsoft.com/office/officeart/2005/8/layout/arrow2"/>
    <dgm:cxn modelId="{E6C52009-3B97-4A80-AB30-9A8E100766FC}" type="presParOf" srcId="{A7D25CF0-845F-4C38-BC24-CA4127A12793}" destId="{E03304CD-DEA4-45B5-93A3-C2B29C0218B1}" srcOrd="1" destOrd="0" presId="urn:microsoft.com/office/officeart/2005/8/layout/arrow2"/>
    <dgm:cxn modelId="{B40EEEA3-9190-48A8-B20F-BD0A60402087}" type="presParOf" srcId="{A7D25CF0-845F-4C38-BC24-CA4127A12793}" destId="{7DA4B8FF-BF90-405F-82A1-2E532B809C47}" srcOrd="2" destOrd="0" presId="urn:microsoft.com/office/officeart/2005/8/layout/arrow2"/>
    <dgm:cxn modelId="{9C3109A8-0E92-467E-9F6C-96CDE5BFFBE5}" type="presParOf" srcId="{A7D25CF0-845F-4C38-BC24-CA4127A12793}" destId="{A9DE1C53-A3F1-4C08-AB02-D93B68165A8C}" srcOrd="3" destOrd="0" presId="urn:microsoft.com/office/officeart/2005/8/layout/arrow2"/>
    <dgm:cxn modelId="{869DC9CC-3BD3-45AB-BB62-1CED2BCA2F00}" type="presParOf" srcId="{A7D25CF0-845F-4C38-BC24-CA4127A12793}" destId="{8B7B4596-FDFA-4D93-9275-8761A7F2B9A9}" srcOrd="4" destOrd="0" presId="urn:microsoft.com/office/officeart/2005/8/layout/arrow2"/>
    <dgm:cxn modelId="{4618A14B-AA3E-4E47-8D0B-FB3CC28EB3B2}" type="presParOf" srcId="{A7D25CF0-845F-4C38-BC24-CA4127A12793}" destId="{0BD567B8-14B5-45F5-9C93-68C0ED96987D}" srcOrd="5" destOrd="0" presId="urn:microsoft.com/office/officeart/2005/8/layout/arrow2"/>
    <dgm:cxn modelId="{19AC1602-7F61-4FAA-A358-EE0B72B0B076}" type="presParOf" srcId="{A7D25CF0-845F-4C38-BC24-CA4127A12793}" destId="{12068D48-5D83-4B8D-AA4F-801286BC8E7A}" srcOrd="6" destOrd="0" presId="urn:microsoft.com/office/officeart/2005/8/layout/arrow2"/>
    <dgm:cxn modelId="{EFC7E2A7-371A-4275-9744-4D9CC257E7C0}" type="presParOf" srcId="{A7D25CF0-845F-4C38-BC24-CA4127A12793}" destId="{745D4CD5-198F-4BA2-8259-B0E981C73ED6}" srcOrd="7" destOrd="0" presId="urn:microsoft.com/office/officeart/2005/8/layout/arrow2"/>
    <dgm:cxn modelId="{2555DC71-615F-48EA-AA6A-E7C082B5A33A}" type="presParOf" srcId="{A7D25CF0-845F-4C38-BC24-CA4127A12793}" destId="{0D9DA296-62CD-434C-A8F0-187D80E7B231}" srcOrd="8" destOrd="0" presId="urn:microsoft.com/office/officeart/2005/8/layout/arrow2"/>
    <dgm:cxn modelId="{10E04326-075E-4C26-84B6-F26934BB4DFE}" type="presParOf" srcId="{A7D25CF0-845F-4C38-BC24-CA4127A12793}" destId="{F632C954-BC01-467C-A8FA-A839BE9CF6A6}"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2A041-091A-44A6-93CB-6DCCED4DFF9C}">
      <dsp:nvSpPr>
        <dsp:cNvPr id="0" name=""/>
        <dsp:cNvSpPr/>
      </dsp:nvSpPr>
      <dsp:spPr>
        <a:xfrm>
          <a:off x="2419001" y="1855591"/>
          <a:ext cx="3665398" cy="363490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a:solidFill>
                <a:schemeClr val="tx2"/>
              </a:solidFill>
            </a:rPr>
            <a:t>Habitat III</a:t>
          </a:r>
        </a:p>
      </dsp:txBody>
      <dsp:txXfrm>
        <a:off x="2955786" y="2387910"/>
        <a:ext cx="2591828" cy="2570265"/>
      </dsp:txXfrm>
    </dsp:sp>
    <dsp:sp modelId="{FBFCC8CD-8B38-4373-99AB-5FC1FA478A0D}">
      <dsp:nvSpPr>
        <dsp:cNvPr id="0" name=""/>
        <dsp:cNvSpPr/>
      </dsp:nvSpPr>
      <dsp:spPr>
        <a:xfrm>
          <a:off x="3852982" y="123136"/>
          <a:ext cx="1492806" cy="143308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t>World Urban Campaign</a:t>
          </a:r>
        </a:p>
      </dsp:txBody>
      <dsp:txXfrm>
        <a:off x="4071598" y="333007"/>
        <a:ext cx="1055574" cy="1013344"/>
      </dsp:txXfrm>
    </dsp:sp>
    <dsp:sp modelId="{2CC3AD66-644F-4621-9B14-5CBD4DBC524E}">
      <dsp:nvSpPr>
        <dsp:cNvPr id="0" name=""/>
        <dsp:cNvSpPr/>
      </dsp:nvSpPr>
      <dsp:spPr>
        <a:xfrm>
          <a:off x="914636" y="312420"/>
          <a:ext cx="2312296" cy="213572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t>U.N. PrepCom Mtgs</a:t>
          </a:r>
        </a:p>
      </dsp:txBody>
      <dsp:txXfrm>
        <a:off x="1253264" y="625189"/>
        <a:ext cx="1635040" cy="1510182"/>
      </dsp:txXfrm>
    </dsp:sp>
    <dsp:sp modelId="{884A8110-F895-4675-A418-C9D3B0AF2FDE}">
      <dsp:nvSpPr>
        <dsp:cNvPr id="0" name=""/>
        <dsp:cNvSpPr/>
      </dsp:nvSpPr>
      <dsp:spPr>
        <a:xfrm>
          <a:off x="6456339" y="853407"/>
          <a:ext cx="1778867" cy="166009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t>HFH Housing Forums</a:t>
          </a:r>
        </a:p>
      </dsp:txBody>
      <dsp:txXfrm>
        <a:off x="6716848" y="1096523"/>
        <a:ext cx="1257849" cy="1173867"/>
      </dsp:txXfrm>
    </dsp:sp>
    <dsp:sp modelId="{79E4F6D6-B16E-4FF0-B909-F0E4DCBBE8F1}">
      <dsp:nvSpPr>
        <dsp:cNvPr id="0" name=""/>
        <dsp:cNvSpPr/>
      </dsp:nvSpPr>
      <dsp:spPr>
        <a:xfrm>
          <a:off x="0" y="3132608"/>
          <a:ext cx="2074088" cy="200656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t>National, Regional and Global Reports</a:t>
          </a:r>
        </a:p>
      </dsp:txBody>
      <dsp:txXfrm>
        <a:off x="303743" y="3426463"/>
        <a:ext cx="1466602" cy="1418858"/>
      </dsp:txXfrm>
    </dsp:sp>
    <dsp:sp modelId="{C9730706-7D6C-42D8-B036-850FE2B9C16C}">
      <dsp:nvSpPr>
        <dsp:cNvPr id="0" name=""/>
        <dsp:cNvSpPr/>
      </dsp:nvSpPr>
      <dsp:spPr>
        <a:xfrm>
          <a:off x="6296432" y="2619897"/>
          <a:ext cx="1957125" cy="184043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t>Post- 2015 Advocacy</a:t>
          </a:r>
        </a:p>
      </dsp:txBody>
      <dsp:txXfrm>
        <a:off x="6583046" y="2889423"/>
        <a:ext cx="1383897" cy="1301385"/>
      </dsp:txXfrm>
    </dsp:sp>
    <dsp:sp modelId="{724D292D-987C-4709-9143-38A27AA04975}">
      <dsp:nvSpPr>
        <dsp:cNvPr id="0" name=""/>
        <dsp:cNvSpPr/>
      </dsp:nvSpPr>
      <dsp:spPr>
        <a:xfrm>
          <a:off x="4806182" y="4521929"/>
          <a:ext cx="2226485" cy="22019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t>National Committees </a:t>
          </a:r>
        </a:p>
      </dsp:txBody>
      <dsp:txXfrm>
        <a:off x="5132243" y="4844402"/>
        <a:ext cx="1574363" cy="1557039"/>
      </dsp:txXfrm>
    </dsp:sp>
    <dsp:sp modelId="{D7D2EC57-7228-41ED-A819-B33D27F6821B}">
      <dsp:nvSpPr>
        <dsp:cNvPr id="0" name=""/>
        <dsp:cNvSpPr/>
      </dsp:nvSpPr>
      <dsp:spPr>
        <a:xfrm>
          <a:off x="4611166" y="4960407"/>
          <a:ext cx="390253" cy="37976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a:p>
      </dsp:txBody>
      <dsp:txXfrm>
        <a:off x="4668317" y="5016022"/>
        <a:ext cx="275951" cy="268532"/>
      </dsp:txXfrm>
    </dsp:sp>
    <dsp:sp modelId="{5B38C861-9E81-499F-B5B7-9CCB72C313B9}">
      <dsp:nvSpPr>
        <dsp:cNvPr id="0" name=""/>
        <dsp:cNvSpPr/>
      </dsp:nvSpPr>
      <dsp:spPr>
        <a:xfrm>
          <a:off x="2872321" y="5853269"/>
          <a:ext cx="953061" cy="92914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a:t>Cities Alliance</a:t>
          </a:r>
        </a:p>
      </dsp:txBody>
      <dsp:txXfrm>
        <a:off x="3011894" y="5989339"/>
        <a:ext cx="673915" cy="657002"/>
      </dsp:txXfrm>
    </dsp:sp>
    <dsp:sp modelId="{8691C06C-DDD0-4173-8684-757D9179F12A}">
      <dsp:nvSpPr>
        <dsp:cNvPr id="0" name=""/>
        <dsp:cNvSpPr/>
      </dsp:nvSpPr>
      <dsp:spPr>
        <a:xfrm>
          <a:off x="734529" y="6410680"/>
          <a:ext cx="299381" cy="29048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kern="1200"/>
        </a:p>
      </dsp:txBody>
      <dsp:txXfrm>
        <a:off x="778372" y="6453220"/>
        <a:ext cx="211695" cy="205400"/>
      </dsp:txXfrm>
    </dsp:sp>
    <dsp:sp modelId="{165472C3-FEFD-413E-B6EA-EB7ADEF96CCA}">
      <dsp:nvSpPr>
        <dsp:cNvPr id="0" name=""/>
        <dsp:cNvSpPr/>
      </dsp:nvSpPr>
      <dsp:spPr>
        <a:xfrm>
          <a:off x="1342536" y="5093126"/>
          <a:ext cx="1352582" cy="131069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a:t>Communitas</a:t>
          </a:r>
        </a:p>
      </dsp:txBody>
      <dsp:txXfrm>
        <a:off x="1540617" y="5285073"/>
        <a:ext cx="956420" cy="926800"/>
      </dsp:txXfrm>
    </dsp:sp>
    <dsp:sp modelId="{9D5CCE14-6D03-47A3-A603-D1DFC27EFBA1}">
      <dsp:nvSpPr>
        <dsp:cNvPr id="0" name=""/>
        <dsp:cNvSpPr/>
      </dsp:nvSpPr>
      <dsp:spPr>
        <a:xfrm>
          <a:off x="1523897" y="2318340"/>
          <a:ext cx="499814" cy="49128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a:p>
      </dsp:txBody>
      <dsp:txXfrm>
        <a:off x="1597093" y="2390286"/>
        <a:ext cx="353422" cy="347388"/>
      </dsp:txXfrm>
    </dsp:sp>
    <dsp:sp modelId="{750BF78A-EFB9-47B0-8B81-CA68C3B89812}">
      <dsp:nvSpPr>
        <dsp:cNvPr id="0" name=""/>
        <dsp:cNvSpPr/>
      </dsp:nvSpPr>
      <dsp:spPr>
        <a:xfrm>
          <a:off x="2558848" y="3250575"/>
          <a:ext cx="439482" cy="42960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a:p>
      </dsp:txBody>
      <dsp:txXfrm>
        <a:off x="2623209" y="3313489"/>
        <a:ext cx="310760" cy="303775"/>
      </dsp:txXfrm>
    </dsp:sp>
    <dsp:sp modelId="{2F66313C-E4C8-4E1E-9C3E-198F90C6B716}">
      <dsp:nvSpPr>
        <dsp:cNvPr id="0" name=""/>
        <dsp:cNvSpPr/>
      </dsp:nvSpPr>
      <dsp:spPr>
        <a:xfrm>
          <a:off x="6153902" y="415125"/>
          <a:ext cx="357954" cy="30548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n-US" sz="1300" kern="1200"/>
        </a:p>
      </dsp:txBody>
      <dsp:txXfrm>
        <a:off x="6206323" y="459862"/>
        <a:ext cx="253112" cy="216009"/>
      </dsp:txXfrm>
    </dsp:sp>
    <dsp:sp modelId="{88B1C0BD-AAE5-4503-81A3-9282D31A5EF2}">
      <dsp:nvSpPr>
        <dsp:cNvPr id="0" name=""/>
        <dsp:cNvSpPr/>
      </dsp:nvSpPr>
      <dsp:spPr>
        <a:xfrm>
          <a:off x="8092970" y="435979"/>
          <a:ext cx="267387" cy="24724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endParaRPr lang="en-US" sz="1000" kern="1200"/>
        </a:p>
      </dsp:txBody>
      <dsp:txXfrm>
        <a:off x="8132128" y="472187"/>
        <a:ext cx="189071" cy="1748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F13F6-12DB-4337-B461-5E950048DB8D}">
      <dsp:nvSpPr>
        <dsp:cNvPr id="0" name=""/>
        <dsp:cNvSpPr/>
      </dsp:nvSpPr>
      <dsp:spPr>
        <a:xfrm>
          <a:off x="0" y="436443"/>
          <a:ext cx="9133205" cy="570825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030A29-B8D4-47AE-AADC-172786E8E061}">
      <dsp:nvSpPr>
        <dsp:cNvPr id="0" name=""/>
        <dsp:cNvSpPr/>
      </dsp:nvSpPr>
      <dsp:spPr>
        <a:xfrm>
          <a:off x="899620" y="4681100"/>
          <a:ext cx="210063" cy="2100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3304CD-DEA4-45B5-93A3-C2B29C0218B1}">
      <dsp:nvSpPr>
        <dsp:cNvPr id="0" name=""/>
        <dsp:cNvSpPr/>
      </dsp:nvSpPr>
      <dsp:spPr>
        <a:xfrm>
          <a:off x="1004652" y="4786132"/>
          <a:ext cx="1196449" cy="1358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308" tIns="0" rIns="0" bIns="0" numCol="1" spcCol="1270" anchor="t" anchorCtr="0">
          <a:noAutofit/>
        </a:bodyPr>
        <a:lstStyle/>
        <a:p>
          <a:pPr lvl="0" algn="l" defTabSz="889000">
            <a:lnSpc>
              <a:spcPct val="90000"/>
            </a:lnSpc>
            <a:spcBef>
              <a:spcPct val="0"/>
            </a:spcBef>
            <a:spcAft>
              <a:spcPct val="35000"/>
            </a:spcAft>
          </a:pPr>
          <a:r>
            <a:rPr lang="en-US" sz="2000" b="1" kern="1200">
              <a:solidFill>
                <a:srgbClr val="FF0000"/>
              </a:solidFill>
            </a:rPr>
            <a:t>2000</a:t>
          </a:r>
        </a:p>
        <a:p>
          <a:pPr lvl="0" algn="l" defTabSz="889000">
            <a:lnSpc>
              <a:spcPct val="90000"/>
            </a:lnSpc>
            <a:spcBef>
              <a:spcPct val="0"/>
            </a:spcBef>
            <a:spcAft>
              <a:spcPct val="35000"/>
            </a:spcAft>
          </a:pPr>
          <a:r>
            <a:rPr lang="en-US" sz="1600" kern="1200"/>
            <a:t>MDGs</a:t>
          </a:r>
          <a:r>
            <a:rPr lang="en-US" sz="2000" kern="1200"/>
            <a:t> </a:t>
          </a:r>
        </a:p>
      </dsp:txBody>
      <dsp:txXfrm>
        <a:off x="1004652" y="4786132"/>
        <a:ext cx="1196449" cy="1358564"/>
      </dsp:txXfrm>
    </dsp:sp>
    <dsp:sp modelId="{7DA4B8FF-BF90-405F-82A1-2E532B809C47}">
      <dsp:nvSpPr>
        <dsp:cNvPr id="0" name=""/>
        <dsp:cNvSpPr/>
      </dsp:nvSpPr>
      <dsp:spPr>
        <a:xfrm>
          <a:off x="2036704" y="3588540"/>
          <a:ext cx="328795" cy="3287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DE1C53-A3F1-4C08-AB02-D93B68165A8C}">
      <dsp:nvSpPr>
        <dsp:cNvPr id="0" name=""/>
        <dsp:cNvSpPr/>
      </dsp:nvSpPr>
      <dsp:spPr>
        <a:xfrm>
          <a:off x="2201102" y="3752938"/>
          <a:ext cx="1516112" cy="2391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222" tIns="0" rIns="0" bIns="0" numCol="1" spcCol="1270" anchor="t" anchorCtr="0">
          <a:noAutofit/>
        </a:bodyPr>
        <a:lstStyle/>
        <a:p>
          <a:pPr lvl="0" algn="l" defTabSz="889000">
            <a:lnSpc>
              <a:spcPct val="90000"/>
            </a:lnSpc>
            <a:spcBef>
              <a:spcPct val="0"/>
            </a:spcBef>
            <a:spcAft>
              <a:spcPct val="35000"/>
            </a:spcAft>
          </a:pPr>
          <a:r>
            <a:rPr lang="en-US" sz="2000" b="1" kern="1200">
              <a:solidFill>
                <a:srgbClr val="FF0000"/>
              </a:solidFill>
            </a:rPr>
            <a:t>2012</a:t>
          </a:r>
        </a:p>
        <a:p>
          <a:pPr lvl="0" algn="l" defTabSz="889000">
            <a:lnSpc>
              <a:spcPct val="90000"/>
            </a:lnSpc>
            <a:spcBef>
              <a:spcPct val="0"/>
            </a:spcBef>
            <a:spcAft>
              <a:spcPct val="35000"/>
            </a:spcAft>
          </a:pPr>
          <a:r>
            <a:rPr lang="en-US" sz="1600" kern="1200"/>
            <a:t>Slum Target   "met"</a:t>
          </a:r>
        </a:p>
      </dsp:txBody>
      <dsp:txXfrm>
        <a:off x="2201102" y="3752938"/>
        <a:ext cx="1516112" cy="2391758"/>
      </dsp:txXfrm>
    </dsp:sp>
    <dsp:sp modelId="{8B7B4596-FDFA-4D93-9275-8761A7F2B9A9}">
      <dsp:nvSpPr>
        <dsp:cNvPr id="0" name=""/>
        <dsp:cNvSpPr/>
      </dsp:nvSpPr>
      <dsp:spPr>
        <a:xfrm>
          <a:off x="3498017" y="2717461"/>
          <a:ext cx="438393" cy="4383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D567B8-14B5-45F5-9C93-68C0ED96987D}">
      <dsp:nvSpPr>
        <dsp:cNvPr id="0" name=""/>
        <dsp:cNvSpPr/>
      </dsp:nvSpPr>
      <dsp:spPr>
        <a:xfrm>
          <a:off x="3717214" y="2936658"/>
          <a:ext cx="1762708" cy="3208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296" tIns="0" rIns="0" bIns="0" numCol="1" spcCol="1270" anchor="t" anchorCtr="0">
          <a:noAutofit/>
        </a:bodyPr>
        <a:lstStyle/>
        <a:p>
          <a:pPr lvl="0" algn="l" defTabSz="889000">
            <a:lnSpc>
              <a:spcPct val="90000"/>
            </a:lnSpc>
            <a:spcBef>
              <a:spcPct val="0"/>
            </a:spcBef>
            <a:spcAft>
              <a:spcPct val="35000"/>
            </a:spcAft>
          </a:pPr>
          <a:r>
            <a:rPr lang="en-US" sz="2000" b="1" kern="1200">
              <a:solidFill>
                <a:srgbClr val="FF0000"/>
              </a:solidFill>
            </a:rPr>
            <a:t>Sept. 2014</a:t>
          </a:r>
        </a:p>
        <a:p>
          <a:pPr lvl="0" algn="l" defTabSz="889000">
            <a:lnSpc>
              <a:spcPct val="90000"/>
            </a:lnSpc>
            <a:spcBef>
              <a:spcPct val="0"/>
            </a:spcBef>
            <a:spcAft>
              <a:spcPct val="35000"/>
            </a:spcAft>
          </a:pPr>
          <a:r>
            <a:rPr lang="en-US" sz="1600" kern="1200"/>
            <a:t>Open Working Group Report</a:t>
          </a:r>
        </a:p>
      </dsp:txBody>
      <dsp:txXfrm>
        <a:off x="3717214" y="2936658"/>
        <a:ext cx="1762708" cy="3208038"/>
      </dsp:txXfrm>
    </dsp:sp>
    <dsp:sp modelId="{12068D48-5D83-4B8D-AA4F-801286BC8E7A}">
      <dsp:nvSpPr>
        <dsp:cNvPr id="0" name=""/>
        <dsp:cNvSpPr/>
      </dsp:nvSpPr>
      <dsp:spPr>
        <a:xfrm>
          <a:off x="5196793" y="2037037"/>
          <a:ext cx="566258" cy="5662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5D4CD5-198F-4BA2-8259-B0E981C73ED6}">
      <dsp:nvSpPr>
        <dsp:cNvPr id="0" name=""/>
        <dsp:cNvSpPr/>
      </dsp:nvSpPr>
      <dsp:spPr>
        <a:xfrm>
          <a:off x="5479922" y="2320166"/>
          <a:ext cx="1826641" cy="3824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0049" tIns="0" rIns="0" bIns="0" numCol="1" spcCol="1270" anchor="t" anchorCtr="0">
          <a:noAutofit/>
        </a:bodyPr>
        <a:lstStyle/>
        <a:p>
          <a:pPr lvl="0" algn="l" defTabSz="889000">
            <a:lnSpc>
              <a:spcPct val="90000"/>
            </a:lnSpc>
            <a:spcBef>
              <a:spcPct val="0"/>
            </a:spcBef>
            <a:spcAft>
              <a:spcPct val="35000"/>
            </a:spcAft>
          </a:pPr>
          <a:r>
            <a:rPr lang="en-US" sz="2000" b="1" kern="1200">
              <a:solidFill>
                <a:srgbClr val="FF0000"/>
              </a:solidFill>
            </a:rPr>
            <a:t>Sept. 2015</a:t>
          </a:r>
        </a:p>
        <a:p>
          <a:pPr lvl="0" algn="l" defTabSz="889000">
            <a:lnSpc>
              <a:spcPct val="90000"/>
            </a:lnSpc>
            <a:spcBef>
              <a:spcPct val="0"/>
            </a:spcBef>
            <a:spcAft>
              <a:spcPct val="35000"/>
            </a:spcAft>
          </a:pPr>
          <a:r>
            <a:rPr lang="en-US" sz="1600" kern="1200"/>
            <a:t>MDGs Expire                    SDGs Enacted</a:t>
          </a:r>
        </a:p>
      </dsp:txBody>
      <dsp:txXfrm>
        <a:off x="5479922" y="2320166"/>
        <a:ext cx="1826641" cy="3824529"/>
      </dsp:txXfrm>
    </dsp:sp>
    <dsp:sp modelId="{0D9DA296-62CD-434C-A8F0-187D80E7B231}">
      <dsp:nvSpPr>
        <dsp:cNvPr id="0" name=""/>
        <dsp:cNvSpPr/>
      </dsp:nvSpPr>
      <dsp:spPr>
        <a:xfrm>
          <a:off x="6945802" y="1582660"/>
          <a:ext cx="721523" cy="7215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32C954-BC01-467C-A8FA-A839BE9CF6A6}">
      <dsp:nvSpPr>
        <dsp:cNvPr id="0" name=""/>
        <dsp:cNvSpPr/>
      </dsp:nvSpPr>
      <dsp:spPr>
        <a:xfrm>
          <a:off x="7306564" y="1943422"/>
          <a:ext cx="1826641" cy="4201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2320" tIns="0" rIns="0" bIns="0" numCol="1" spcCol="1270" anchor="t" anchorCtr="0">
          <a:noAutofit/>
        </a:bodyPr>
        <a:lstStyle/>
        <a:p>
          <a:pPr lvl="0" algn="l" defTabSz="889000">
            <a:lnSpc>
              <a:spcPct val="90000"/>
            </a:lnSpc>
            <a:spcBef>
              <a:spcPct val="0"/>
            </a:spcBef>
            <a:spcAft>
              <a:spcPct val="35000"/>
            </a:spcAft>
          </a:pPr>
          <a:r>
            <a:rPr lang="en-US" sz="2000" b="1" kern="1200">
              <a:solidFill>
                <a:srgbClr val="FF0000"/>
              </a:solidFill>
            </a:rPr>
            <a:t>2016</a:t>
          </a:r>
        </a:p>
        <a:p>
          <a:pPr lvl="0" algn="l" defTabSz="889000">
            <a:lnSpc>
              <a:spcPct val="90000"/>
            </a:lnSpc>
            <a:spcBef>
              <a:spcPct val="0"/>
            </a:spcBef>
            <a:spcAft>
              <a:spcPct val="35000"/>
            </a:spcAft>
          </a:pPr>
          <a:r>
            <a:rPr lang="en-US" sz="2000" kern="1200"/>
            <a:t>Habitat III</a:t>
          </a:r>
        </a:p>
      </dsp:txBody>
      <dsp:txXfrm>
        <a:off x="7306564" y="1943422"/>
        <a:ext cx="1826641" cy="420127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499290-8164-44F8-BA3D-B0DBC7077078}" type="datetimeFigureOut">
              <a:rPr lang="en-US" smtClean="0"/>
              <a:t>11/12/2014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B83A80-505E-4B71-9DA2-622AF819DB09}" type="slidenum">
              <a:rPr lang="en-US" smtClean="0"/>
              <a:t>‹#›</a:t>
            </a:fld>
            <a:endParaRPr lang="en-US"/>
          </a:p>
        </p:txBody>
      </p:sp>
    </p:spTree>
    <p:extLst>
      <p:ext uri="{BB962C8B-B14F-4D97-AF65-F5344CB8AC3E}">
        <p14:creationId xmlns:p14="http://schemas.microsoft.com/office/powerpoint/2010/main" val="4088345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B83A80-505E-4B71-9DA2-622AF819DB09}" type="slidenum">
              <a:rPr lang="en-US" smtClean="0"/>
              <a:t>1</a:t>
            </a:fld>
            <a:endParaRPr lang="en-US"/>
          </a:p>
        </p:txBody>
      </p:sp>
    </p:spTree>
    <p:extLst>
      <p:ext uri="{BB962C8B-B14F-4D97-AF65-F5344CB8AC3E}">
        <p14:creationId xmlns:p14="http://schemas.microsoft.com/office/powerpoint/2010/main" val="1375982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After 15 years of working with the declaration that emerged from Habitat II, the UN General Assembly decided in 2011 to hold the Habitat III conference in 2016, twenty years after Habitat II.  United Nations Secretary-General Mr. Ban Ki-moon appointed UN-Habitat's Executive Director, Dr. Joan Clos, Secretary-General for Habitat III and to act as focal point on behalf of the United Nations system.  Habitat III’s theme will be to renew the “global commitment to sustainable cities.”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0DCDA18-0863-A349-B65F-2D4765D032F2}" type="slidenum">
              <a:rPr lang="en-US" smtClean="0"/>
              <a:t>10</a:t>
            </a:fld>
            <a:endParaRPr lang="en-US"/>
          </a:p>
        </p:txBody>
      </p:sp>
    </p:spTree>
    <p:extLst>
      <p:ext uri="{BB962C8B-B14F-4D97-AF65-F5344CB8AC3E}">
        <p14:creationId xmlns:p14="http://schemas.microsoft.com/office/powerpoint/2010/main" val="2413945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Twenty years later in 1996, Habitat II was held in Istanbul, Turkey as a recommitment to human settlements. Habitat II marked the first time that urbanization and growing cities were regarded as engines of growth that would potentially offer great opportunities to the people. </a:t>
            </a:r>
          </a:p>
          <a:p>
            <a:endParaRPr lang="en-US" dirty="0" smtClean="0"/>
          </a:p>
          <a:p>
            <a:r>
              <a:rPr lang="en-US" dirty="0" smtClean="0"/>
              <a:t>The creation of Cities alliance was an outgrowth of Habitat II – </a:t>
            </a:r>
          </a:p>
          <a:p>
            <a:r>
              <a:rPr lang="en-US" dirty="0" smtClean="0"/>
              <a:t>Habitat for Humanity passed a resolution endorsing the Right to Housing </a:t>
            </a:r>
            <a:endParaRPr lang="en-US" dirty="0"/>
          </a:p>
        </p:txBody>
      </p:sp>
      <p:sp>
        <p:nvSpPr>
          <p:cNvPr id="4" name="Slide Number Placeholder 3"/>
          <p:cNvSpPr>
            <a:spLocks noGrp="1"/>
          </p:cNvSpPr>
          <p:nvPr>
            <p:ph type="sldNum" sz="quarter" idx="10"/>
          </p:nvPr>
        </p:nvSpPr>
        <p:spPr/>
        <p:txBody>
          <a:bodyPr/>
          <a:lstStyle/>
          <a:p>
            <a:fld id="{80DCDA18-0863-A349-B65F-2D4765D032F2}" type="slidenum">
              <a:rPr lang="en-US" smtClean="0"/>
              <a:t>11</a:t>
            </a:fld>
            <a:endParaRPr lang="en-US"/>
          </a:p>
        </p:txBody>
      </p:sp>
    </p:spTree>
    <p:extLst>
      <p:ext uri="{BB962C8B-B14F-4D97-AF65-F5344CB8AC3E}">
        <p14:creationId xmlns:p14="http://schemas.microsoft.com/office/powerpoint/2010/main" val="1490864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Launched in 2010 by UN Ha </a:t>
            </a:r>
            <a:r>
              <a:rPr lang="en-US" dirty="0" err="1" smtClean="0"/>
              <a:t>bitat</a:t>
            </a:r>
            <a:r>
              <a:rPr lang="en-US" dirty="0" smtClean="0"/>
              <a:t> as a way to engage partners in a focus on cities including best practices, policies and tools and advocacy. Members were from a variety of sectors – public, private, </a:t>
            </a:r>
            <a:r>
              <a:rPr lang="en-US" dirty="0" err="1" smtClean="0"/>
              <a:t>ngos</a:t>
            </a:r>
            <a:r>
              <a:rPr lang="en-US" dirty="0" smtClean="0"/>
              <a:t>, social, academia, city orgs – cities alliance, UCLG, Metropolis, trade unions and women’s networks. 100 cities campaign </a:t>
            </a:r>
            <a:endParaRPr lang="en-US" dirty="0"/>
          </a:p>
        </p:txBody>
      </p:sp>
      <p:sp>
        <p:nvSpPr>
          <p:cNvPr id="4" name="Slide Number Placeholder 3"/>
          <p:cNvSpPr>
            <a:spLocks noGrp="1"/>
          </p:cNvSpPr>
          <p:nvPr>
            <p:ph type="sldNum" sz="quarter" idx="10"/>
          </p:nvPr>
        </p:nvSpPr>
        <p:spPr/>
        <p:txBody>
          <a:bodyPr/>
          <a:lstStyle/>
          <a:p>
            <a:fld id="{BFB83A80-505E-4B71-9DA2-622AF819DB09}" type="slidenum">
              <a:rPr lang="en-US" smtClean="0"/>
              <a:t>12</a:t>
            </a:fld>
            <a:endParaRPr lang="en-US"/>
          </a:p>
        </p:txBody>
      </p:sp>
    </p:spTree>
    <p:extLst>
      <p:ext uri="{BB962C8B-B14F-4D97-AF65-F5344CB8AC3E}">
        <p14:creationId xmlns:p14="http://schemas.microsoft.com/office/powerpoint/2010/main" val="3684858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Road Map to Habitat III</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UN-Habitat has been engaging stakeholders in process leading up to Habitat-III through a variety of channels. Below is a diagram showing the Roadmap to Habitat III, featuring key dates, events, and processes. The second preparatory committee meeting (</a:t>
            </a:r>
            <a:r>
              <a:rPr lang="en-US" sz="1200" kern="1200" dirty="0" err="1" smtClean="0">
                <a:solidFill>
                  <a:schemeClr val="tx1"/>
                </a:solidFill>
                <a:effectLst/>
                <a:latin typeface="+mn-lt"/>
                <a:ea typeface="+mn-ea"/>
                <a:cs typeface="+mn-cs"/>
              </a:rPr>
              <a:t>PrepCom</a:t>
            </a:r>
            <a:r>
              <a:rPr lang="en-US" sz="1200" kern="1200" dirty="0" smtClean="0">
                <a:solidFill>
                  <a:schemeClr val="tx1"/>
                </a:solidFill>
                <a:effectLst/>
                <a:latin typeface="+mn-lt"/>
                <a:ea typeface="+mn-ea"/>
                <a:cs typeface="+mn-cs"/>
              </a:rPr>
              <a:t> 2) will be held in April, 2015 in Nairobi, Kenya. </a:t>
            </a:r>
          </a:p>
          <a:p>
            <a:endParaRPr lang="en-US" dirty="0"/>
          </a:p>
        </p:txBody>
      </p:sp>
      <p:sp>
        <p:nvSpPr>
          <p:cNvPr id="4" name="Slide Number Placeholder 3"/>
          <p:cNvSpPr>
            <a:spLocks noGrp="1"/>
          </p:cNvSpPr>
          <p:nvPr>
            <p:ph type="sldNum" sz="quarter" idx="10"/>
          </p:nvPr>
        </p:nvSpPr>
        <p:spPr/>
        <p:txBody>
          <a:bodyPr/>
          <a:lstStyle/>
          <a:p>
            <a:fld id="{BFB83A80-505E-4B71-9DA2-622AF819DB09}" type="slidenum">
              <a:rPr lang="en-US" smtClean="0"/>
              <a:t>13</a:t>
            </a:fld>
            <a:endParaRPr lang="en-US"/>
          </a:p>
        </p:txBody>
      </p:sp>
    </p:spTree>
    <p:extLst>
      <p:ext uri="{BB962C8B-B14F-4D97-AF65-F5344CB8AC3E}">
        <p14:creationId xmlns:p14="http://schemas.microsoft.com/office/powerpoint/2010/main" val="3958220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Habitat </a:t>
            </a:r>
            <a:r>
              <a:rPr lang="en-US" sz="1400" dirty="0"/>
              <a:t>for Humanity </a:t>
            </a:r>
            <a:r>
              <a:rPr lang="en-US" sz="1400" dirty="0" smtClean="0"/>
              <a:t>helped to coordinate the </a:t>
            </a:r>
            <a:r>
              <a:rPr lang="en-US" sz="1400" dirty="0"/>
              <a:t>Civil Society Roundtable </a:t>
            </a:r>
            <a:r>
              <a:rPr lang="en-US" sz="1400" b="1" i="1" dirty="0"/>
              <a:t>Civil Society Roundtable:  </a:t>
            </a:r>
            <a:r>
              <a:rPr lang="en-US" sz="1400" b="1" i="1" dirty="0" smtClean="0"/>
              <a:t>A </a:t>
            </a:r>
            <a:r>
              <a:rPr lang="en-US" sz="1400" b="1" i="1" dirty="0"/>
              <a:t>new Urban Agenda responsive to the people’s priorities for an equitable urban future</a:t>
            </a:r>
            <a:endParaRPr lang="en-US" sz="1400" dirty="0"/>
          </a:p>
          <a:p>
            <a:pPr lvl="0"/>
            <a:r>
              <a:rPr lang="en-US" sz="1400" dirty="0" smtClean="0"/>
              <a:t>and </a:t>
            </a:r>
            <a:r>
              <a:rPr lang="en-US" sz="1400" dirty="0"/>
              <a:t>providing critical input into the Medellin Declaration, the outcome document leading to Habitat III. </a:t>
            </a:r>
            <a:r>
              <a:rPr lang="en-US" sz="1400" dirty="0" smtClean="0"/>
              <a:t> With our partners – with the help of HIC – Lorena, Nelson, SDI – Rose; and others we contributed conclusions to the Plenary – </a:t>
            </a:r>
          </a:p>
          <a:p>
            <a:pPr marL="342900" lvl="0" indent="-342900">
              <a:buFont typeface="Arial" panose="020B0604020202020204" pitchFamily="34" charset="0"/>
              <a:buChar char="•"/>
            </a:pPr>
            <a:r>
              <a:rPr lang="en-GB" sz="1400" dirty="0" smtClean="0"/>
              <a:t>Ensure </a:t>
            </a:r>
            <a:r>
              <a:rPr lang="en-GB" sz="1400" dirty="0"/>
              <a:t>civil society and communities are officially part of the </a:t>
            </a:r>
            <a:r>
              <a:rPr lang="en-GB" sz="1400" dirty="0" smtClean="0"/>
              <a:t>process; </a:t>
            </a:r>
          </a:p>
          <a:p>
            <a:pPr marL="342900" lvl="0" indent="-342900">
              <a:buFont typeface="Arial" panose="020B0604020202020204" pitchFamily="34" charset="0"/>
              <a:buChar char="•"/>
            </a:pPr>
            <a:r>
              <a:rPr lang="en-GB" sz="1400" dirty="0" smtClean="0"/>
              <a:t>Access </a:t>
            </a:r>
            <a:r>
              <a:rPr lang="en-GB" sz="1400" dirty="0"/>
              <a:t>to land and tenure as critical to “Right to the City” </a:t>
            </a:r>
            <a:endParaRPr lang="en-GB" sz="1400" dirty="0" smtClean="0"/>
          </a:p>
          <a:p>
            <a:pPr marL="342900" lvl="0" indent="-342900">
              <a:buFont typeface="Arial" panose="020B0604020202020204" pitchFamily="34" charset="0"/>
              <a:buChar char="•"/>
            </a:pPr>
            <a:r>
              <a:rPr lang="en-GB" sz="1400" dirty="0" smtClean="0"/>
              <a:t>Empower </a:t>
            </a:r>
            <a:r>
              <a:rPr lang="en-GB" sz="1400" dirty="0"/>
              <a:t>communities to partner as equals with sectors</a:t>
            </a:r>
            <a:endParaRPr lang="en-US" sz="1400" dirty="0"/>
          </a:p>
          <a:p>
            <a:pPr marL="342900" lvl="0" indent="-342900">
              <a:buFont typeface="Arial" panose="020B0604020202020204" pitchFamily="34" charset="0"/>
              <a:buChar char="•"/>
            </a:pPr>
            <a:r>
              <a:rPr lang="en-GB" sz="1400" dirty="0"/>
              <a:t>Engage women in the planning and implementation</a:t>
            </a:r>
            <a:endParaRPr lang="en-US" sz="1400" dirty="0"/>
          </a:p>
          <a:p>
            <a:pPr lvl="0"/>
            <a:endParaRPr lang="en-GB" sz="1400" dirty="0"/>
          </a:p>
          <a:p>
            <a:pPr lvl="0"/>
            <a:r>
              <a:rPr lang="en-US" sz="1400" b="1" dirty="0"/>
              <a:t>WUF 7 Medellin Declaration:  </a:t>
            </a:r>
            <a:r>
              <a:rPr lang="en-US" sz="1400" b="1" dirty="0" smtClean="0"/>
              <a:t>“</a:t>
            </a:r>
            <a:r>
              <a:rPr lang="en-US" sz="1400" dirty="0" smtClean="0"/>
              <a:t>Promote </a:t>
            </a:r>
            <a:r>
              <a:rPr lang="en-US" sz="1400" dirty="0"/>
              <a:t>sustainable urban development, based on urban planning that promotes youth participation, gender equality, balanced territorial development; strengthened resilience to climate change and natural disasters; the upgrading and prevention of slums; and provision of housing, basic services and land tenure security; access to safe, affordable, accessible, and sustainable transport; and access to safe public spaces and services for all.”  </a:t>
            </a:r>
          </a:p>
          <a:p>
            <a:endParaRPr lang="en-GB" sz="1400" dirty="0"/>
          </a:p>
          <a:p>
            <a:pPr lvl="0"/>
            <a:endParaRPr lang="en-US" sz="1400" dirty="0" smtClean="0"/>
          </a:p>
          <a:p>
            <a:pPr lvl="0"/>
            <a:r>
              <a:rPr lang="en-US" sz="1400" dirty="0" smtClean="0"/>
              <a:t>  </a:t>
            </a:r>
            <a:endParaRPr lang="en-US" sz="1400" dirty="0"/>
          </a:p>
          <a:p>
            <a:endParaRPr lang="en-US" sz="1400" dirty="0"/>
          </a:p>
        </p:txBody>
      </p:sp>
      <p:sp>
        <p:nvSpPr>
          <p:cNvPr id="4" name="Slide Number Placeholder 3"/>
          <p:cNvSpPr>
            <a:spLocks noGrp="1"/>
          </p:cNvSpPr>
          <p:nvPr>
            <p:ph type="sldNum" sz="quarter" idx="10"/>
          </p:nvPr>
        </p:nvSpPr>
        <p:spPr/>
        <p:txBody>
          <a:bodyPr/>
          <a:lstStyle/>
          <a:p>
            <a:fld id="{BFB83A80-505E-4B71-9DA2-622AF819DB09}" type="slidenum">
              <a:rPr lang="en-US" smtClean="0"/>
              <a:t>14</a:t>
            </a:fld>
            <a:endParaRPr lang="en-US"/>
          </a:p>
        </p:txBody>
      </p:sp>
    </p:spTree>
    <p:extLst>
      <p:ext uri="{BB962C8B-B14F-4D97-AF65-F5344CB8AC3E}">
        <p14:creationId xmlns:p14="http://schemas.microsoft.com/office/powerpoint/2010/main" val="1476686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Lots of moving pieces – spaces for debate , participation </a:t>
            </a:r>
            <a:endParaRPr lang="en-US" dirty="0"/>
          </a:p>
        </p:txBody>
      </p:sp>
      <p:sp>
        <p:nvSpPr>
          <p:cNvPr id="4" name="Slide Number Placeholder 3"/>
          <p:cNvSpPr>
            <a:spLocks noGrp="1"/>
          </p:cNvSpPr>
          <p:nvPr>
            <p:ph type="sldNum" sz="quarter" idx="10"/>
          </p:nvPr>
        </p:nvSpPr>
        <p:spPr/>
        <p:txBody>
          <a:bodyPr/>
          <a:lstStyle/>
          <a:p>
            <a:fld id="{BFB83A80-505E-4B71-9DA2-622AF819DB09}" type="slidenum">
              <a:rPr lang="en-US" smtClean="0"/>
              <a:t>15</a:t>
            </a:fld>
            <a:endParaRPr lang="en-US"/>
          </a:p>
        </p:txBody>
      </p:sp>
    </p:spTree>
    <p:extLst>
      <p:ext uri="{BB962C8B-B14F-4D97-AF65-F5344CB8AC3E}">
        <p14:creationId xmlns:p14="http://schemas.microsoft.com/office/powerpoint/2010/main" val="4004018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B83A80-505E-4B71-9DA2-622AF819DB09}" type="slidenum">
              <a:rPr lang="en-US" smtClean="0"/>
              <a:t>16</a:t>
            </a:fld>
            <a:endParaRPr lang="en-US"/>
          </a:p>
        </p:txBody>
      </p:sp>
    </p:spTree>
    <p:extLst>
      <p:ext uri="{BB962C8B-B14F-4D97-AF65-F5344CB8AC3E}">
        <p14:creationId xmlns:p14="http://schemas.microsoft.com/office/powerpoint/2010/main" val="1476686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B83A80-505E-4B71-9DA2-622AF819DB09}" type="slidenum">
              <a:rPr lang="en-US" smtClean="0"/>
              <a:t>17</a:t>
            </a:fld>
            <a:endParaRPr lang="en-US"/>
          </a:p>
        </p:txBody>
      </p:sp>
    </p:spTree>
    <p:extLst>
      <p:ext uri="{BB962C8B-B14F-4D97-AF65-F5344CB8AC3E}">
        <p14:creationId xmlns:p14="http://schemas.microsoft.com/office/powerpoint/2010/main" val="1162294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B83A80-505E-4B71-9DA2-622AF819DB09}" type="slidenum">
              <a:rPr lang="en-US" smtClean="0"/>
              <a:t>18</a:t>
            </a:fld>
            <a:endParaRPr lang="en-US"/>
          </a:p>
        </p:txBody>
      </p:sp>
    </p:spTree>
    <p:extLst>
      <p:ext uri="{BB962C8B-B14F-4D97-AF65-F5344CB8AC3E}">
        <p14:creationId xmlns:p14="http://schemas.microsoft.com/office/powerpoint/2010/main" val="2483582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B83A80-505E-4B71-9DA2-622AF819DB09}" type="slidenum">
              <a:rPr lang="en-US" smtClean="0"/>
              <a:t>19</a:t>
            </a:fld>
            <a:endParaRPr lang="en-US"/>
          </a:p>
        </p:txBody>
      </p:sp>
    </p:spTree>
    <p:extLst>
      <p:ext uri="{BB962C8B-B14F-4D97-AF65-F5344CB8AC3E}">
        <p14:creationId xmlns:p14="http://schemas.microsoft.com/office/powerpoint/2010/main" val="1476686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CSO engagement in the global agenda </a:t>
            </a:r>
            <a:endParaRPr lang="en-US" dirty="0"/>
          </a:p>
        </p:txBody>
      </p:sp>
      <p:sp>
        <p:nvSpPr>
          <p:cNvPr id="4" name="Slide Number Placeholder 3"/>
          <p:cNvSpPr>
            <a:spLocks noGrp="1"/>
          </p:cNvSpPr>
          <p:nvPr>
            <p:ph type="sldNum" sz="quarter" idx="10"/>
          </p:nvPr>
        </p:nvSpPr>
        <p:spPr/>
        <p:txBody>
          <a:bodyPr/>
          <a:lstStyle/>
          <a:p>
            <a:fld id="{BFB83A80-505E-4B71-9DA2-622AF819DB09}" type="slidenum">
              <a:rPr lang="en-US" smtClean="0"/>
              <a:t>2</a:t>
            </a:fld>
            <a:endParaRPr lang="en-US"/>
          </a:p>
        </p:txBody>
      </p:sp>
    </p:spTree>
    <p:extLst>
      <p:ext uri="{BB962C8B-B14F-4D97-AF65-F5344CB8AC3E}">
        <p14:creationId xmlns:p14="http://schemas.microsoft.com/office/powerpoint/2010/main" val="116240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B83A80-505E-4B71-9DA2-622AF819DB09}" type="slidenum">
              <a:rPr lang="en-US" smtClean="0"/>
              <a:t>20</a:t>
            </a:fld>
            <a:endParaRPr lang="en-US"/>
          </a:p>
        </p:txBody>
      </p:sp>
    </p:spTree>
    <p:extLst>
      <p:ext uri="{BB962C8B-B14F-4D97-AF65-F5344CB8AC3E}">
        <p14:creationId xmlns:p14="http://schemas.microsoft.com/office/powerpoint/2010/main" val="1501082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B83A80-505E-4B71-9DA2-622AF819DB09}" type="slidenum">
              <a:rPr lang="en-US" smtClean="0"/>
              <a:t>21</a:t>
            </a:fld>
            <a:endParaRPr lang="en-US"/>
          </a:p>
        </p:txBody>
      </p:sp>
    </p:spTree>
    <p:extLst>
      <p:ext uri="{BB962C8B-B14F-4D97-AF65-F5344CB8AC3E}">
        <p14:creationId xmlns:p14="http://schemas.microsoft.com/office/powerpoint/2010/main" val="1810131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B83A80-505E-4B71-9DA2-622AF819DB09}" type="slidenum">
              <a:rPr lang="en-US" smtClean="0"/>
              <a:t>22</a:t>
            </a:fld>
            <a:endParaRPr lang="en-US"/>
          </a:p>
        </p:txBody>
      </p:sp>
    </p:spTree>
    <p:extLst>
      <p:ext uri="{BB962C8B-B14F-4D97-AF65-F5344CB8AC3E}">
        <p14:creationId xmlns:p14="http://schemas.microsoft.com/office/powerpoint/2010/main" val="1037272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B83A80-505E-4B71-9DA2-622AF819DB09}" type="slidenum">
              <a:rPr lang="en-US" smtClean="0"/>
              <a:t>23</a:t>
            </a:fld>
            <a:endParaRPr lang="en-US"/>
          </a:p>
        </p:txBody>
      </p:sp>
    </p:spTree>
    <p:extLst>
      <p:ext uri="{BB962C8B-B14F-4D97-AF65-F5344CB8AC3E}">
        <p14:creationId xmlns:p14="http://schemas.microsoft.com/office/powerpoint/2010/main" val="3457309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B83A80-505E-4B71-9DA2-622AF819DB09}" type="slidenum">
              <a:rPr lang="en-US" smtClean="0"/>
              <a:t>24</a:t>
            </a:fld>
            <a:endParaRPr lang="en-US"/>
          </a:p>
        </p:txBody>
      </p:sp>
    </p:spTree>
    <p:extLst>
      <p:ext uri="{BB962C8B-B14F-4D97-AF65-F5344CB8AC3E}">
        <p14:creationId xmlns:p14="http://schemas.microsoft.com/office/powerpoint/2010/main" val="1320352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400" dirty="0" smtClean="0"/>
              <a:t>You just heard from </a:t>
            </a:r>
            <a:r>
              <a:rPr lang="en-US" sz="1400" dirty="0" err="1" smtClean="0"/>
              <a:t>Maruxa</a:t>
            </a:r>
            <a:r>
              <a:rPr lang="en-US" sz="1400" dirty="0" smtClean="0"/>
              <a:t> on the process  of getting to the SDGs.  </a:t>
            </a:r>
          </a:p>
          <a:p>
            <a:endParaRPr lang="en-US" sz="1400" dirty="0"/>
          </a:p>
          <a:p>
            <a:r>
              <a:rPr lang="en-US" sz="1400" dirty="0" smtClean="0"/>
              <a:t>Habitat for Humanity was primarily </a:t>
            </a:r>
            <a:r>
              <a:rPr lang="en-US" sz="1400" dirty="0"/>
              <a:t>concerned with Goal 7, Target 11 of the </a:t>
            </a:r>
            <a:r>
              <a:rPr lang="en-US" sz="1400" dirty="0" smtClean="0"/>
              <a:t>current </a:t>
            </a:r>
            <a:r>
              <a:rPr lang="en-US" sz="1400" dirty="0"/>
              <a:t>MDGs which calls for improving the lives of 100 million slum dwellers, a challenge which has only grown since 2000. </a:t>
            </a:r>
            <a:endParaRPr lang="en-US" sz="1400" dirty="0" smtClean="0"/>
          </a:p>
          <a:p>
            <a:endParaRPr lang="en-US" sz="1400" dirty="0"/>
          </a:p>
          <a:p>
            <a:r>
              <a:rPr lang="en-US" sz="1400" dirty="0" smtClean="0"/>
              <a:t>With </a:t>
            </a:r>
            <a:r>
              <a:rPr lang="en-US" sz="1400" dirty="0"/>
              <a:t>a myriad of interests shaping the next MDGs, a strong voice for shelter </a:t>
            </a:r>
            <a:r>
              <a:rPr lang="en-US" sz="1400" dirty="0" smtClean="0"/>
              <a:t>is   </a:t>
            </a:r>
            <a:r>
              <a:rPr lang="en-US" sz="1400" dirty="0"/>
              <a:t>essential. Habitat </a:t>
            </a:r>
            <a:r>
              <a:rPr lang="en-US" sz="1400" dirty="0" smtClean="0"/>
              <a:t>for Humanity has tried to leverage </a:t>
            </a:r>
            <a:r>
              <a:rPr lang="en-US" sz="1400" dirty="0"/>
              <a:t>its global network to ensure shelter is sufficiently represented in the next Millennium Development Goals. </a:t>
            </a:r>
            <a:r>
              <a:rPr lang="en-US" sz="1400" dirty="0" smtClean="0"/>
              <a:t> </a:t>
            </a:r>
          </a:p>
          <a:p>
            <a:endParaRPr lang="en-US" sz="1400" dirty="0"/>
          </a:p>
          <a:p>
            <a:r>
              <a:rPr lang="en-US" sz="1400" dirty="0" smtClean="0"/>
              <a:t>In this presentation,  I’m going to focus my remarks on the linkages of the SDG and Habitat III  -- the creation of the New Urban Agenda</a:t>
            </a:r>
            <a:endParaRPr lang="en-US" sz="1400" dirty="0"/>
          </a:p>
          <a:p>
            <a:r>
              <a:rPr lang="en-US" sz="1400" dirty="0" smtClean="0"/>
              <a:t>And the participation and engagement of </a:t>
            </a:r>
            <a:r>
              <a:rPr lang="en-US" sz="1400" dirty="0" err="1" smtClean="0"/>
              <a:t>cso’s</a:t>
            </a:r>
            <a:r>
              <a:rPr lang="en-US" sz="1400" dirty="0" smtClean="0"/>
              <a:t> in influencing the urban agenda. </a:t>
            </a:r>
            <a:endParaRPr lang="en-US" sz="1400" dirty="0"/>
          </a:p>
        </p:txBody>
      </p:sp>
      <p:sp>
        <p:nvSpPr>
          <p:cNvPr id="4" name="Slide Number Placeholder 3"/>
          <p:cNvSpPr>
            <a:spLocks noGrp="1"/>
          </p:cNvSpPr>
          <p:nvPr>
            <p:ph type="sldNum" sz="quarter" idx="10"/>
          </p:nvPr>
        </p:nvSpPr>
        <p:spPr/>
        <p:txBody>
          <a:bodyPr/>
          <a:lstStyle/>
          <a:p>
            <a:fld id="{BFB83A80-505E-4B71-9DA2-622AF819DB09}" type="slidenum">
              <a:rPr lang="en-US" smtClean="0"/>
              <a:t>3</a:t>
            </a:fld>
            <a:endParaRPr lang="en-US"/>
          </a:p>
        </p:txBody>
      </p:sp>
    </p:spTree>
    <p:extLst>
      <p:ext uri="{BB962C8B-B14F-4D97-AF65-F5344CB8AC3E}">
        <p14:creationId xmlns:p14="http://schemas.microsoft.com/office/powerpoint/2010/main" val="2814176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Habitat for Humanity ‘s engagement in the Post 2015 process began with the need to make sure that housing (and slums ) were addressed in the Post 2015 Agenda. </a:t>
            </a:r>
            <a:endParaRPr lang="en-US" sz="1400" dirty="0"/>
          </a:p>
        </p:txBody>
      </p:sp>
      <p:sp>
        <p:nvSpPr>
          <p:cNvPr id="4" name="Slide Number Placeholder 3"/>
          <p:cNvSpPr>
            <a:spLocks noGrp="1"/>
          </p:cNvSpPr>
          <p:nvPr>
            <p:ph type="sldNum" sz="quarter" idx="10"/>
          </p:nvPr>
        </p:nvSpPr>
        <p:spPr/>
        <p:txBody>
          <a:bodyPr/>
          <a:lstStyle/>
          <a:p>
            <a:fld id="{BFB83A80-505E-4B71-9DA2-622AF819DB09}" type="slidenum">
              <a:rPr lang="en-US" smtClean="0"/>
              <a:t>4</a:t>
            </a:fld>
            <a:endParaRPr lang="en-US"/>
          </a:p>
        </p:txBody>
      </p:sp>
    </p:spTree>
    <p:extLst>
      <p:ext uri="{BB962C8B-B14F-4D97-AF65-F5344CB8AC3E}">
        <p14:creationId xmlns:p14="http://schemas.microsoft.com/office/powerpoint/2010/main" val="4159958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Habitat has tried to leverage its global network to ensure shelter is sufficiently represented in the next Millennium Development Goals.  </a:t>
            </a:r>
          </a:p>
          <a:p>
            <a:endParaRPr lang="en-US" dirty="0"/>
          </a:p>
        </p:txBody>
      </p:sp>
      <p:sp>
        <p:nvSpPr>
          <p:cNvPr id="4" name="Slide Number Placeholder 3"/>
          <p:cNvSpPr>
            <a:spLocks noGrp="1"/>
          </p:cNvSpPr>
          <p:nvPr>
            <p:ph type="sldNum" sz="quarter" idx="10"/>
          </p:nvPr>
        </p:nvSpPr>
        <p:spPr/>
        <p:txBody>
          <a:bodyPr/>
          <a:lstStyle/>
          <a:p>
            <a:fld id="{BFB83A80-505E-4B71-9DA2-622AF819DB09}" type="slidenum">
              <a:rPr lang="en-US" smtClean="0"/>
              <a:t>5</a:t>
            </a:fld>
            <a:endParaRPr lang="en-US"/>
          </a:p>
        </p:txBody>
      </p:sp>
    </p:spTree>
    <p:extLst>
      <p:ext uri="{BB962C8B-B14F-4D97-AF65-F5344CB8AC3E}">
        <p14:creationId xmlns:p14="http://schemas.microsoft.com/office/powerpoint/2010/main" val="2398169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Expand on WUC later. </a:t>
            </a:r>
            <a:endParaRPr lang="en-US" dirty="0"/>
          </a:p>
        </p:txBody>
      </p:sp>
      <p:sp>
        <p:nvSpPr>
          <p:cNvPr id="4" name="Slide Number Placeholder 3"/>
          <p:cNvSpPr>
            <a:spLocks noGrp="1"/>
          </p:cNvSpPr>
          <p:nvPr>
            <p:ph type="sldNum" sz="quarter" idx="10"/>
          </p:nvPr>
        </p:nvSpPr>
        <p:spPr/>
        <p:txBody>
          <a:bodyPr/>
          <a:lstStyle/>
          <a:p>
            <a:fld id="{BFB83A80-505E-4B71-9DA2-622AF819DB09}" type="slidenum">
              <a:rPr lang="en-US" smtClean="0"/>
              <a:t>6</a:t>
            </a:fld>
            <a:endParaRPr lang="en-US"/>
          </a:p>
        </p:txBody>
      </p:sp>
    </p:spTree>
    <p:extLst>
      <p:ext uri="{BB962C8B-B14F-4D97-AF65-F5344CB8AC3E}">
        <p14:creationId xmlns:p14="http://schemas.microsoft.com/office/powerpoint/2010/main" val="945712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emerged from all of the work on the Post 2015 – was a Proposed Cities Goal – Target 11.1 – by 2030 ensure access for all to adequate, safe, and affordable housing and basic services, and upgrade slums  </a:t>
            </a:r>
            <a:endParaRPr lang="en-US" dirty="0"/>
          </a:p>
        </p:txBody>
      </p:sp>
      <p:sp>
        <p:nvSpPr>
          <p:cNvPr id="4" name="Slide Number Placeholder 3"/>
          <p:cNvSpPr>
            <a:spLocks noGrp="1"/>
          </p:cNvSpPr>
          <p:nvPr>
            <p:ph type="sldNum" sz="quarter" idx="10"/>
          </p:nvPr>
        </p:nvSpPr>
        <p:spPr/>
        <p:txBody>
          <a:bodyPr/>
          <a:lstStyle/>
          <a:p>
            <a:fld id="{BFB83A80-505E-4B71-9DA2-622AF819DB09}" type="slidenum">
              <a:rPr lang="en-US" smtClean="0"/>
              <a:t>7</a:t>
            </a:fld>
            <a:endParaRPr lang="en-US"/>
          </a:p>
        </p:txBody>
      </p:sp>
    </p:spTree>
    <p:extLst>
      <p:ext uri="{BB962C8B-B14F-4D97-AF65-F5344CB8AC3E}">
        <p14:creationId xmlns:p14="http://schemas.microsoft.com/office/powerpoint/2010/main" val="1501093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Habitat III, which will be held in 2016, is the third conference hosted by the United Nations on Housing and Sustainable Urban Development. The purpose of Habitat III is to reinvigorate the global commitment to sustainable urbanization with the focus of producing and implementing a “New Urban Agenda” through a multi-sector approach. The “New Urban Agenda” will define urban priorities for the following 20 years. The conference will result in a concise, focused, forward-looking and action-oriented outcome document.</a:t>
            </a:r>
          </a:p>
          <a:p>
            <a:r>
              <a:rPr lang="en-US" dirty="0"/>
              <a:t> </a:t>
            </a:r>
          </a:p>
          <a:p>
            <a:r>
              <a:rPr lang="en-US" dirty="0"/>
              <a:t>Habitat III is expected to bring together cities, governments, civil society, the private sector, education institutions, and interest groups to review urban housing policies in the context of an increasingly urban world. Habitat III will be the first UN global summit after the adoption of the Post-2015 Sustainable Development Agenda and, hopefully, a new climate change agreement. It offers a unique opportunity to discuss the important challenge of how cities, towns and villages are planned and managed, in order to fulfill their role as drivers of sustainable development, and hence shape the implementation of new global development and climate change goals.</a:t>
            </a:r>
          </a:p>
          <a:p>
            <a:r>
              <a:rPr lang="en-US" dirty="0"/>
              <a:t> </a:t>
            </a:r>
          </a:p>
          <a:p>
            <a:endParaRPr lang="en-US" dirty="0"/>
          </a:p>
        </p:txBody>
      </p:sp>
      <p:sp>
        <p:nvSpPr>
          <p:cNvPr id="4" name="Slide Number Placeholder 3"/>
          <p:cNvSpPr>
            <a:spLocks noGrp="1"/>
          </p:cNvSpPr>
          <p:nvPr>
            <p:ph type="sldNum" sz="quarter" idx="10"/>
          </p:nvPr>
        </p:nvSpPr>
        <p:spPr/>
        <p:txBody>
          <a:bodyPr/>
          <a:lstStyle/>
          <a:p>
            <a:fld id="{BFB83A80-505E-4B71-9DA2-622AF819DB09}" type="slidenum">
              <a:rPr lang="en-US" smtClean="0"/>
              <a:t>8</a:t>
            </a:fld>
            <a:endParaRPr lang="en-US"/>
          </a:p>
        </p:txBody>
      </p:sp>
    </p:spTree>
    <p:extLst>
      <p:ext uri="{BB962C8B-B14F-4D97-AF65-F5344CB8AC3E}">
        <p14:creationId xmlns:p14="http://schemas.microsoft.com/office/powerpoint/2010/main" val="1153799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dirty="0"/>
              <a:t>The first Conference on Housing and Sustainable Development (Habitat I) was held in 1976 in Vancouver, Canada. At the time of Habitat I, governments were just beginning to witness and feel the consequences of rapid urbanization, especially in the developing world. In this climate, a collective recognition for sustainable human settlements developed. As a result of Habitat I, the United Nations created the UN Human Settlements </a:t>
            </a:r>
            <a:r>
              <a:rPr lang="en-US" dirty="0" err="1"/>
              <a:t>Programme</a:t>
            </a:r>
            <a:r>
              <a:rPr lang="en-US" dirty="0"/>
              <a:t> (UN-Habitat). </a:t>
            </a:r>
          </a:p>
          <a:p>
            <a:r>
              <a:rPr lang="en-US" dirty="0"/>
              <a:t> </a:t>
            </a:r>
            <a:endParaRPr lang="en-US" dirty="0" smtClean="0"/>
          </a:p>
          <a:p>
            <a:r>
              <a:rPr lang="en-US" dirty="0" smtClean="0"/>
              <a:t>Habitat Forum (People’s Forum) Participants:</a:t>
            </a:r>
            <a:r>
              <a:rPr lang="en-US" baseline="0" dirty="0" smtClean="0"/>
              <a:t> Barbara Ward, Margaret Mead, Paolo </a:t>
            </a:r>
            <a:r>
              <a:rPr lang="en-US" baseline="0" dirty="0" err="1" smtClean="0"/>
              <a:t>Soleri</a:t>
            </a:r>
            <a:r>
              <a:rPr lang="en-US" baseline="0" dirty="0" smtClean="0"/>
              <a:t> , Mother Theresa, Buckminster Fuller ; 136 Member states passed the Declaration (uncontrolled urbanization and inequitable </a:t>
            </a:r>
            <a:r>
              <a:rPr lang="en-US" baseline="0" dirty="0" err="1" smtClean="0"/>
              <a:t>econo</a:t>
            </a:r>
            <a:r>
              <a:rPr lang="en-US" baseline="0" dirty="0" smtClean="0"/>
              <a:t> </a:t>
            </a:r>
            <a:r>
              <a:rPr lang="en-US" baseline="0" dirty="0" err="1" smtClean="0"/>
              <a:t>ic</a:t>
            </a:r>
            <a:r>
              <a:rPr lang="en-US" baseline="0" dirty="0" smtClean="0"/>
              <a:t> growth must be offset by the  adoption of bold, meaningful and effective humans settlement policies and spatial planning strategies --  64 recommendations followed </a:t>
            </a:r>
          </a:p>
          <a:p>
            <a:endParaRPr lang="en-US" dirty="0"/>
          </a:p>
        </p:txBody>
      </p:sp>
      <p:sp>
        <p:nvSpPr>
          <p:cNvPr id="4" name="Slide Number Placeholder 3"/>
          <p:cNvSpPr>
            <a:spLocks noGrp="1"/>
          </p:cNvSpPr>
          <p:nvPr>
            <p:ph type="sldNum" sz="quarter" idx="10"/>
          </p:nvPr>
        </p:nvSpPr>
        <p:spPr/>
        <p:txBody>
          <a:bodyPr/>
          <a:lstStyle/>
          <a:p>
            <a:fld id="{80DCDA18-0863-A349-B65F-2D4765D032F2}" type="slidenum">
              <a:rPr lang="en-US" smtClean="0"/>
              <a:t>9</a:t>
            </a:fld>
            <a:endParaRPr lang="en-US"/>
          </a:p>
        </p:txBody>
      </p:sp>
    </p:spTree>
    <p:extLst>
      <p:ext uri="{BB962C8B-B14F-4D97-AF65-F5344CB8AC3E}">
        <p14:creationId xmlns:p14="http://schemas.microsoft.com/office/powerpoint/2010/main" val="1664849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9C049A-3042-4C8D-A8CC-6AE79C17F608}" type="datetimeFigureOut">
              <a:rPr lang="en-US" smtClean="0"/>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7D4D4-9D9A-4CF1-9562-38E4EF286A19}" type="slidenum">
              <a:rPr lang="en-US" smtClean="0"/>
              <a:t>‹#›</a:t>
            </a:fld>
            <a:endParaRPr lang="en-US"/>
          </a:p>
        </p:txBody>
      </p:sp>
    </p:spTree>
    <p:extLst>
      <p:ext uri="{BB962C8B-B14F-4D97-AF65-F5344CB8AC3E}">
        <p14:creationId xmlns:p14="http://schemas.microsoft.com/office/powerpoint/2010/main" val="87291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9C049A-3042-4C8D-A8CC-6AE79C17F608}" type="datetimeFigureOut">
              <a:rPr lang="en-US" smtClean="0"/>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7D4D4-9D9A-4CF1-9562-38E4EF286A19}" type="slidenum">
              <a:rPr lang="en-US" smtClean="0"/>
              <a:t>‹#›</a:t>
            </a:fld>
            <a:endParaRPr lang="en-US"/>
          </a:p>
        </p:txBody>
      </p:sp>
    </p:spTree>
    <p:extLst>
      <p:ext uri="{BB962C8B-B14F-4D97-AF65-F5344CB8AC3E}">
        <p14:creationId xmlns:p14="http://schemas.microsoft.com/office/powerpoint/2010/main" val="2713025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9C049A-3042-4C8D-A8CC-6AE79C17F608}" type="datetimeFigureOut">
              <a:rPr lang="en-US" smtClean="0"/>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7D4D4-9D9A-4CF1-9562-38E4EF286A19}" type="slidenum">
              <a:rPr lang="en-US" smtClean="0"/>
              <a:t>‹#›</a:t>
            </a:fld>
            <a:endParaRPr lang="en-US"/>
          </a:p>
        </p:txBody>
      </p:sp>
    </p:spTree>
    <p:extLst>
      <p:ext uri="{BB962C8B-B14F-4D97-AF65-F5344CB8AC3E}">
        <p14:creationId xmlns:p14="http://schemas.microsoft.com/office/powerpoint/2010/main" val="427813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9C049A-3042-4C8D-A8CC-6AE79C17F608}" type="datetimeFigureOut">
              <a:rPr lang="en-US" smtClean="0"/>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7D4D4-9D9A-4CF1-9562-38E4EF286A19}" type="slidenum">
              <a:rPr lang="en-US" smtClean="0"/>
              <a:t>‹#›</a:t>
            </a:fld>
            <a:endParaRPr lang="en-US"/>
          </a:p>
        </p:txBody>
      </p:sp>
    </p:spTree>
    <p:extLst>
      <p:ext uri="{BB962C8B-B14F-4D97-AF65-F5344CB8AC3E}">
        <p14:creationId xmlns:p14="http://schemas.microsoft.com/office/powerpoint/2010/main" val="456277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9C049A-3042-4C8D-A8CC-6AE79C17F608}" type="datetimeFigureOut">
              <a:rPr lang="en-US" smtClean="0"/>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7D4D4-9D9A-4CF1-9562-38E4EF286A19}" type="slidenum">
              <a:rPr lang="en-US" smtClean="0"/>
              <a:t>‹#›</a:t>
            </a:fld>
            <a:endParaRPr lang="en-US"/>
          </a:p>
        </p:txBody>
      </p:sp>
    </p:spTree>
    <p:extLst>
      <p:ext uri="{BB962C8B-B14F-4D97-AF65-F5344CB8AC3E}">
        <p14:creationId xmlns:p14="http://schemas.microsoft.com/office/powerpoint/2010/main" val="269855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9C049A-3042-4C8D-A8CC-6AE79C17F608}" type="datetimeFigureOut">
              <a:rPr lang="en-US" smtClean="0"/>
              <a:t>11/12/2014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F7D4D4-9D9A-4CF1-9562-38E4EF286A19}" type="slidenum">
              <a:rPr lang="en-US" smtClean="0"/>
              <a:t>‹#›</a:t>
            </a:fld>
            <a:endParaRPr lang="en-US"/>
          </a:p>
        </p:txBody>
      </p:sp>
    </p:spTree>
    <p:extLst>
      <p:ext uri="{BB962C8B-B14F-4D97-AF65-F5344CB8AC3E}">
        <p14:creationId xmlns:p14="http://schemas.microsoft.com/office/powerpoint/2010/main" val="958064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9C049A-3042-4C8D-A8CC-6AE79C17F608}" type="datetimeFigureOut">
              <a:rPr lang="en-US" smtClean="0"/>
              <a:t>11/12/2014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F7D4D4-9D9A-4CF1-9562-38E4EF286A19}" type="slidenum">
              <a:rPr lang="en-US" smtClean="0"/>
              <a:t>‹#›</a:t>
            </a:fld>
            <a:endParaRPr lang="en-US"/>
          </a:p>
        </p:txBody>
      </p:sp>
    </p:spTree>
    <p:extLst>
      <p:ext uri="{BB962C8B-B14F-4D97-AF65-F5344CB8AC3E}">
        <p14:creationId xmlns:p14="http://schemas.microsoft.com/office/powerpoint/2010/main" val="3278087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9C049A-3042-4C8D-A8CC-6AE79C17F608}" type="datetimeFigureOut">
              <a:rPr lang="en-US" smtClean="0"/>
              <a:t>11/12/2014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F7D4D4-9D9A-4CF1-9562-38E4EF286A19}" type="slidenum">
              <a:rPr lang="en-US" smtClean="0"/>
              <a:t>‹#›</a:t>
            </a:fld>
            <a:endParaRPr lang="en-US"/>
          </a:p>
        </p:txBody>
      </p:sp>
    </p:spTree>
    <p:extLst>
      <p:ext uri="{BB962C8B-B14F-4D97-AF65-F5344CB8AC3E}">
        <p14:creationId xmlns:p14="http://schemas.microsoft.com/office/powerpoint/2010/main" val="1001853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9C049A-3042-4C8D-A8CC-6AE79C17F608}" type="datetimeFigureOut">
              <a:rPr lang="en-US" smtClean="0"/>
              <a:t>11/12/2014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F7D4D4-9D9A-4CF1-9562-38E4EF286A19}" type="slidenum">
              <a:rPr lang="en-US" smtClean="0"/>
              <a:t>‹#›</a:t>
            </a:fld>
            <a:endParaRPr lang="en-US"/>
          </a:p>
        </p:txBody>
      </p:sp>
    </p:spTree>
    <p:extLst>
      <p:ext uri="{BB962C8B-B14F-4D97-AF65-F5344CB8AC3E}">
        <p14:creationId xmlns:p14="http://schemas.microsoft.com/office/powerpoint/2010/main" val="1648886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9C049A-3042-4C8D-A8CC-6AE79C17F608}" type="datetimeFigureOut">
              <a:rPr lang="en-US" smtClean="0"/>
              <a:t>11/12/2014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F7D4D4-9D9A-4CF1-9562-38E4EF286A19}" type="slidenum">
              <a:rPr lang="en-US" smtClean="0"/>
              <a:t>‹#›</a:t>
            </a:fld>
            <a:endParaRPr lang="en-US"/>
          </a:p>
        </p:txBody>
      </p:sp>
    </p:spTree>
    <p:extLst>
      <p:ext uri="{BB962C8B-B14F-4D97-AF65-F5344CB8AC3E}">
        <p14:creationId xmlns:p14="http://schemas.microsoft.com/office/powerpoint/2010/main" val="889022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9C049A-3042-4C8D-A8CC-6AE79C17F608}" type="datetimeFigureOut">
              <a:rPr lang="en-US" smtClean="0"/>
              <a:t>11/12/2014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F7D4D4-9D9A-4CF1-9562-38E4EF286A19}" type="slidenum">
              <a:rPr lang="en-US" smtClean="0"/>
              <a:t>‹#›</a:t>
            </a:fld>
            <a:endParaRPr lang="en-US"/>
          </a:p>
        </p:txBody>
      </p:sp>
    </p:spTree>
    <p:extLst>
      <p:ext uri="{BB962C8B-B14F-4D97-AF65-F5344CB8AC3E}">
        <p14:creationId xmlns:p14="http://schemas.microsoft.com/office/powerpoint/2010/main" val="1307945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9C049A-3042-4C8D-A8CC-6AE79C17F608}" type="datetimeFigureOut">
              <a:rPr lang="en-US" smtClean="0"/>
              <a:t>11/12/2014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7D4D4-9D9A-4CF1-9562-38E4EF286A19}" type="slidenum">
              <a:rPr lang="en-US" smtClean="0"/>
              <a:t>‹#›</a:t>
            </a:fld>
            <a:endParaRPr lang="en-US"/>
          </a:p>
        </p:txBody>
      </p:sp>
    </p:spTree>
    <p:extLst>
      <p:ext uri="{BB962C8B-B14F-4D97-AF65-F5344CB8AC3E}">
        <p14:creationId xmlns:p14="http://schemas.microsoft.com/office/powerpoint/2010/main" val="2721167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8.png"/><Relationship Id="rId7" Type="http://schemas.microsoft.com/office/2007/relationships/hdphoto" Target="../media/hdphoto1.wdp"/><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21.jpeg"/><Relationship Id="rId11" Type="http://schemas.openxmlformats.org/officeDocument/2006/relationships/image" Target="../media/image1.jpeg"/><Relationship Id="rId5" Type="http://schemas.openxmlformats.org/officeDocument/2006/relationships/image" Target="../media/image20.pn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600" dirty="0" smtClean="0"/>
              <a:t>Right to the City and Sustainable Development Goals – Post 2015 Agenda</a:t>
            </a:r>
            <a:endParaRPr lang="en-US" sz="3600" dirty="0"/>
          </a:p>
        </p:txBody>
      </p:sp>
      <p:sp>
        <p:nvSpPr>
          <p:cNvPr id="5" name="Subtitle 4"/>
          <p:cNvSpPr>
            <a:spLocks noGrp="1"/>
          </p:cNvSpPr>
          <p:nvPr>
            <p:ph type="subTitle" idx="1"/>
          </p:nvPr>
        </p:nvSpPr>
        <p:spPr>
          <a:xfrm>
            <a:off x="1066800" y="3886200"/>
            <a:ext cx="7391400" cy="1752600"/>
          </a:xfrm>
        </p:spPr>
        <p:txBody>
          <a:bodyPr>
            <a:normAutofit fontScale="92500"/>
          </a:bodyPr>
          <a:lstStyle/>
          <a:p>
            <a:r>
              <a:rPr lang="en-US" sz="3000" b="1" dirty="0" smtClean="0"/>
              <a:t>International Meeting on the Right to the City</a:t>
            </a:r>
          </a:p>
          <a:p>
            <a:r>
              <a:rPr lang="en-US" sz="2800" b="1" dirty="0"/>
              <a:t>São Paulo, Brazil</a:t>
            </a:r>
          </a:p>
          <a:p>
            <a:r>
              <a:rPr lang="en-US" sz="2800" b="1" dirty="0" smtClean="0"/>
              <a:t>November 13, 2014 </a:t>
            </a:r>
          </a:p>
          <a:p>
            <a:endParaRPr lang="en-US" b="1" dirty="0"/>
          </a:p>
        </p:txBody>
      </p:sp>
      <p:pic>
        <p:nvPicPr>
          <p:cNvPr id="7" name="Picture 5" descr="topbar-1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334000" y="5486400"/>
            <a:ext cx="3697359" cy="1200329"/>
          </a:xfrm>
          <a:prstGeom prst="rect">
            <a:avLst/>
          </a:prstGeom>
          <a:noFill/>
        </p:spPr>
        <p:txBody>
          <a:bodyPr wrap="none" rtlCol="0">
            <a:spAutoFit/>
          </a:bodyPr>
          <a:lstStyle/>
          <a:p>
            <a:pPr algn="r"/>
            <a:r>
              <a:rPr lang="en-US" b="1" i="1" dirty="0" smtClean="0">
                <a:solidFill>
                  <a:schemeClr val="accent1"/>
                </a:solidFill>
              </a:rPr>
              <a:t>Jane Katz</a:t>
            </a:r>
          </a:p>
          <a:p>
            <a:pPr algn="r"/>
            <a:r>
              <a:rPr lang="en-US" b="1" i="1" dirty="0" smtClean="0">
                <a:solidFill>
                  <a:schemeClr val="accent1"/>
                </a:solidFill>
              </a:rPr>
              <a:t>Government Relations and Advocacy</a:t>
            </a:r>
          </a:p>
          <a:p>
            <a:pPr algn="r"/>
            <a:r>
              <a:rPr lang="en-US" b="1" i="1" dirty="0" smtClean="0">
                <a:solidFill>
                  <a:schemeClr val="accent1"/>
                </a:solidFill>
              </a:rPr>
              <a:t>Habitat for Humanity International</a:t>
            </a:r>
            <a:endParaRPr lang="en-US" i="1" dirty="0" smtClean="0">
              <a:solidFill>
                <a:schemeClr val="accent1"/>
              </a:solidFill>
            </a:endParaRPr>
          </a:p>
          <a:p>
            <a:endParaRPr lang="en-US" dirty="0"/>
          </a:p>
        </p:txBody>
      </p:sp>
    </p:spTree>
    <p:extLst>
      <p:ext uri="{BB962C8B-B14F-4D97-AF65-F5344CB8AC3E}">
        <p14:creationId xmlns:p14="http://schemas.microsoft.com/office/powerpoint/2010/main" val="2780545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 y="2971800"/>
            <a:ext cx="8915400" cy="1587606"/>
          </a:xfrm>
          <a:prstGeom prst="rect">
            <a:avLst/>
          </a:prstGeom>
        </p:spPr>
      </p:pic>
      <p:sp>
        <p:nvSpPr>
          <p:cNvPr id="3" name="TextBox 2"/>
          <p:cNvSpPr txBox="1"/>
          <p:nvPr/>
        </p:nvSpPr>
        <p:spPr>
          <a:xfrm>
            <a:off x="1489316" y="5405735"/>
            <a:ext cx="5789716" cy="461665"/>
          </a:xfrm>
          <a:prstGeom prst="rect">
            <a:avLst/>
          </a:prstGeom>
          <a:noFill/>
        </p:spPr>
        <p:txBody>
          <a:bodyPr wrap="none" rtlCol="0">
            <a:spAutoFit/>
          </a:bodyPr>
          <a:lstStyle/>
          <a:p>
            <a:r>
              <a:rPr lang="en-US" sz="2400" b="1" dirty="0" smtClean="0"/>
              <a:t>2002  Direct subsidiary of General Assembly </a:t>
            </a:r>
            <a:endParaRPr lang="en-US" sz="2400" b="1" dirty="0"/>
          </a:p>
        </p:txBody>
      </p:sp>
      <p:pic>
        <p:nvPicPr>
          <p:cNvPr id="4" name="Picture 5" descr="topbar-1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2671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19286" y="258658"/>
            <a:ext cx="4165333" cy="2543928"/>
          </a:xfrm>
          <a:prstGeom prst="rect">
            <a:avLst/>
          </a:prstGeom>
        </p:spPr>
      </p:pic>
      <p:pic>
        <p:nvPicPr>
          <p:cNvPr id="5" name="Picture 4"/>
          <p:cNvPicPr>
            <a:picLocks noChangeAspect="1"/>
          </p:cNvPicPr>
          <p:nvPr/>
        </p:nvPicPr>
        <p:blipFill rotWithShape="1">
          <a:blip r:embed="rId4"/>
          <a:srcRect l="11679" t="5199" r="8054" b="10348"/>
          <a:stretch/>
        </p:blipFill>
        <p:spPr>
          <a:xfrm>
            <a:off x="4619286" y="3116185"/>
            <a:ext cx="1900800" cy="2958117"/>
          </a:xfrm>
          <a:prstGeom prst="rect">
            <a:avLst/>
          </a:prstGeom>
        </p:spPr>
      </p:pic>
      <p:pic>
        <p:nvPicPr>
          <p:cNvPr id="4" name="Picture 3"/>
          <p:cNvPicPr>
            <a:picLocks noChangeAspect="1"/>
          </p:cNvPicPr>
          <p:nvPr/>
        </p:nvPicPr>
        <p:blipFill>
          <a:blip r:embed="rId5"/>
          <a:stretch>
            <a:fillRect/>
          </a:stretch>
        </p:blipFill>
        <p:spPr>
          <a:xfrm>
            <a:off x="5920297" y="4454767"/>
            <a:ext cx="3013656" cy="1904953"/>
          </a:xfrm>
          <a:prstGeom prst="rect">
            <a:avLst/>
          </a:prstGeom>
        </p:spPr>
      </p:pic>
      <p:pic>
        <p:nvPicPr>
          <p:cNvPr id="7" name="Picture 6"/>
          <p:cNvPicPr>
            <a:picLocks noChangeAspect="1"/>
          </p:cNvPicPr>
          <p:nvPr/>
        </p:nvPicPr>
        <p:blipFill>
          <a:blip r:embed="rId6"/>
          <a:stretch>
            <a:fillRect/>
          </a:stretch>
        </p:blipFill>
        <p:spPr>
          <a:xfrm>
            <a:off x="322010" y="258658"/>
            <a:ext cx="4072949" cy="6101062"/>
          </a:xfrm>
          <a:prstGeom prst="rect">
            <a:avLst/>
          </a:prstGeom>
        </p:spPr>
      </p:pic>
    </p:spTree>
    <p:extLst>
      <p:ext uri="{BB962C8B-B14F-4D97-AF65-F5344CB8AC3E}">
        <p14:creationId xmlns:p14="http://schemas.microsoft.com/office/powerpoint/2010/main" val="2674553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63775"/>
            <a:ext cx="7772400" cy="1470025"/>
          </a:xfrm>
        </p:spPr>
        <p:txBody>
          <a:bodyPr/>
          <a:lstStyle/>
          <a:p>
            <a:r>
              <a:rPr lang="en-US" dirty="0" smtClean="0"/>
              <a:t>Origin and Development of World Urban Campaign</a:t>
            </a:r>
            <a:endParaRPr lang="en-US" dirty="0"/>
          </a:p>
        </p:txBody>
      </p:sp>
      <p:pic>
        <p:nvPicPr>
          <p:cNvPr id="6" name="Picture 5"/>
          <p:cNvPicPr>
            <a:picLocks noChangeAspect="1"/>
          </p:cNvPicPr>
          <p:nvPr/>
        </p:nvPicPr>
        <p:blipFill>
          <a:blip r:embed="rId3"/>
          <a:stretch>
            <a:fillRect/>
          </a:stretch>
        </p:blipFill>
        <p:spPr>
          <a:xfrm>
            <a:off x="3571851" y="4020739"/>
            <a:ext cx="3286712" cy="2227661"/>
          </a:xfrm>
          <a:prstGeom prst="rect">
            <a:avLst/>
          </a:prstGeom>
        </p:spPr>
      </p:pic>
      <p:pic>
        <p:nvPicPr>
          <p:cNvPr id="5" name="Picture 5" descr="topbar-1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9717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miBrown\AppData\Local\Microsoft\Windows\Temporary Internet Files\Content.Outlook\LBMOZQJE\Habitat III Roadm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00" y="0"/>
            <a:ext cx="8488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61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normAutofit/>
          </a:bodyPr>
          <a:lstStyle/>
          <a:p>
            <a:r>
              <a:rPr lang="en-US" dirty="0" smtClean="0"/>
              <a:t>World Urban Forum 7 - Medellin  </a:t>
            </a:r>
            <a:endParaRPr lang="en-US" dirty="0"/>
          </a:p>
        </p:txBody>
      </p:sp>
      <p:sp>
        <p:nvSpPr>
          <p:cNvPr id="3" name="Subtitle 2"/>
          <p:cNvSpPr>
            <a:spLocks noGrp="1"/>
          </p:cNvSpPr>
          <p:nvPr>
            <p:ph type="subTitle" idx="1"/>
          </p:nvPr>
        </p:nvSpPr>
        <p:spPr>
          <a:xfrm>
            <a:off x="533400" y="3505200"/>
            <a:ext cx="8077200" cy="2438400"/>
          </a:xfrm>
        </p:spPr>
        <p:txBody>
          <a:bodyPr>
            <a:normAutofit/>
          </a:bodyPr>
          <a:lstStyle/>
          <a:p>
            <a:pPr marL="457200" indent="-457200" algn="l">
              <a:buFont typeface="Arial" pitchFamily="34" charset="0"/>
              <a:buChar char="•"/>
            </a:pPr>
            <a:r>
              <a:rPr lang="en-US" dirty="0" smtClean="0">
                <a:solidFill>
                  <a:schemeClr val="tx1"/>
                </a:solidFill>
              </a:rPr>
              <a:t>Civil Society Organization Roundtable </a:t>
            </a:r>
          </a:p>
          <a:p>
            <a:pPr marL="457200" indent="-457200" algn="l">
              <a:buFont typeface="Arial" pitchFamily="34" charset="0"/>
              <a:buChar char="•"/>
            </a:pPr>
            <a:r>
              <a:rPr lang="en-US" dirty="0" smtClean="0">
                <a:solidFill>
                  <a:schemeClr val="tx1"/>
                </a:solidFill>
              </a:rPr>
              <a:t>Report of CSO conclusions to Plenary</a:t>
            </a:r>
          </a:p>
          <a:p>
            <a:pPr marL="457200" indent="-457200" algn="l">
              <a:buFont typeface="Arial" pitchFamily="34" charset="0"/>
              <a:buChar char="•"/>
            </a:pPr>
            <a:r>
              <a:rPr lang="en-US" dirty="0" smtClean="0">
                <a:solidFill>
                  <a:schemeClr val="tx1"/>
                </a:solidFill>
              </a:rPr>
              <a:t>Medellin Declaration  </a:t>
            </a:r>
          </a:p>
          <a:p>
            <a:pPr marL="457200" indent="-457200" algn="l">
              <a:buFont typeface="Arial" pitchFamily="34" charset="0"/>
              <a:buChar char="•"/>
            </a:pPr>
            <a:endParaRPr lang="en-US" dirty="0">
              <a:solidFill>
                <a:schemeClr val="tx1"/>
              </a:solidFill>
            </a:endParaRPr>
          </a:p>
        </p:txBody>
      </p:sp>
      <p:pic>
        <p:nvPicPr>
          <p:cNvPr id="4" name="Picture 5" descr="topbar-1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1869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93718887"/>
              </p:ext>
            </p:extLst>
          </p:nvPr>
        </p:nvGraphicFramePr>
        <p:xfrm>
          <a:off x="516255" y="-90170"/>
          <a:ext cx="9313545" cy="7038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8462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normAutofit/>
          </a:bodyPr>
          <a:lstStyle/>
          <a:p>
            <a:r>
              <a:rPr lang="en-US" dirty="0" smtClean="0"/>
              <a:t>Preparatory Committee I   </a:t>
            </a:r>
            <a:endParaRPr lang="en-US" dirty="0"/>
          </a:p>
        </p:txBody>
      </p:sp>
      <p:sp>
        <p:nvSpPr>
          <p:cNvPr id="3" name="Subtitle 2"/>
          <p:cNvSpPr>
            <a:spLocks noGrp="1"/>
          </p:cNvSpPr>
          <p:nvPr>
            <p:ph type="subTitle" idx="1"/>
          </p:nvPr>
        </p:nvSpPr>
        <p:spPr>
          <a:xfrm>
            <a:off x="533400" y="3505200"/>
            <a:ext cx="8077200" cy="2438400"/>
          </a:xfrm>
        </p:spPr>
        <p:txBody>
          <a:bodyPr>
            <a:normAutofit fontScale="92500" lnSpcReduction="10000"/>
          </a:bodyPr>
          <a:lstStyle/>
          <a:p>
            <a:pPr marL="457200" indent="-457200" algn="l">
              <a:buFont typeface="Arial" pitchFamily="34" charset="0"/>
              <a:buChar char="•"/>
            </a:pPr>
            <a:r>
              <a:rPr lang="en-US" dirty="0" smtClean="0">
                <a:solidFill>
                  <a:schemeClr val="tx1"/>
                </a:solidFill>
              </a:rPr>
              <a:t>Statement of Habitat for Humanity to General Assembly </a:t>
            </a:r>
          </a:p>
          <a:p>
            <a:pPr marL="457200" indent="-457200" algn="l">
              <a:buFont typeface="Arial" pitchFamily="34" charset="0"/>
              <a:buChar char="•"/>
            </a:pPr>
            <a:r>
              <a:rPr lang="en-US" dirty="0" smtClean="0">
                <a:solidFill>
                  <a:schemeClr val="tx1"/>
                </a:solidFill>
              </a:rPr>
              <a:t>Habitat III Civil society Working Group </a:t>
            </a:r>
          </a:p>
          <a:p>
            <a:pPr marL="457200" indent="-457200" algn="l">
              <a:buFont typeface="Arial" pitchFamily="34" charset="0"/>
              <a:buChar char="•"/>
            </a:pPr>
            <a:r>
              <a:rPr lang="en-US" dirty="0" smtClean="0">
                <a:solidFill>
                  <a:schemeClr val="tx1"/>
                </a:solidFill>
              </a:rPr>
              <a:t>Consultations</a:t>
            </a:r>
          </a:p>
          <a:p>
            <a:pPr marL="457200" indent="-457200" algn="l">
              <a:buFont typeface="Arial" pitchFamily="34" charset="0"/>
              <a:buChar char="•"/>
            </a:pPr>
            <a:r>
              <a:rPr lang="en-US" dirty="0" smtClean="0">
                <a:solidFill>
                  <a:schemeClr val="tx1"/>
                </a:solidFill>
              </a:rPr>
              <a:t>Side Events </a:t>
            </a:r>
          </a:p>
          <a:p>
            <a:pPr marL="457200" indent="-457200" algn="l">
              <a:buFont typeface="Arial" pitchFamily="34" charset="0"/>
              <a:buChar char="•"/>
            </a:pPr>
            <a:endParaRPr lang="en-US" dirty="0">
              <a:solidFill>
                <a:schemeClr val="tx1"/>
              </a:solidFill>
            </a:endParaRPr>
          </a:p>
        </p:txBody>
      </p:sp>
      <p:pic>
        <p:nvPicPr>
          <p:cNvPr id="4" name="Picture 5" descr="topbar-1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3939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28079"/>
            <a:ext cx="8071440" cy="3139321"/>
          </a:xfrm>
          <a:prstGeom prst="rect">
            <a:avLst/>
          </a:prstGeom>
          <a:noFill/>
        </p:spPr>
        <p:txBody>
          <a:bodyPr wrap="none" rtlCol="0">
            <a:spAutoFit/>
          </a:bodyPr>
          <a:lstStyle/>
          <a:p>
            <a:pPr marL="285750" lvl="0" indent="-285750">
              <a:buFont typeface="Arial"/>
              <a:buChar char="•"/>
            </a:pPr>
            <a:r>
              <a:rPr lang="en-US" dirty="0"/>
              <a:t>Mobilizing a large number of partners to increase global, </a:t>
            </a:r>
            <a:endParaRPr lang="en-US" dirty="0" smtClean="0"/>
          </a:p>
          <a:p>
            <a:pPr lvl="0"/>
            <a:r>
              <a:rPr lang="en-US" dirty="0"/>
              <a:t> </a:t>
            </a:r>
            <a:r>
              <a:rPr lang="en-US" dirty="0" smtClean="0"/>
              <a:t>    national </a:t>
            </a:r>
            <a:r>
              <a:rPr lang="en-US" dirty="0"/>
              <a:t>and local awareness of key urban issues through </a:t>
            </a:r>
            <a:endParaRPr lang="en-US" dirty="0" smtClean="0"/>
          </a:p>
          <a:p>
            <a:pPr lvl="0"/>
            <a:r>
              <a:rPr lang="en-US" dirty="0"/>
              <a:t> </a:t>
            </a:r>
            <a:r>
              <a:rPr lang="en-US" dirty="0" smtClean="0"/>
              <a:t>    messaging </a:t>
            </a:r>
            <a:r>
              <a:rPr lang="en-US" dirty="0"/>
              <a:t>and communication activities</a:t>
            </a:r>
            <a:r>
              <a:rPr lang="en-US" dirty="0" smtClean="0"/>
              <a:t>;</a:t>
            </a:r>
          </a:p>
          <a:p>
            <a:pPr lvl="0"/>
            <a:endParaRPr lang="en-US" dirty="0"/>
          </a:p>
          <a:p>
            <a:pPr marL="285750" lvl="0" indent="-285750">
              <a:buFont typeface="Arial"/>
              <a:buChar char="•"/>
            </a:pPr>
            <a:r>
              <a:rPr lang="en-US" dirty="0"/>
              <a:t>Supporting national campaigns to formulate key messages and gather </a:t>
            </a:r>
            <a:endParaRPr lang="en-US" dirty="0" smtClean="0"/>
          </a:p>
          <a:p>
            <a:pPr lvl="0"/>
            <a:r>
              <a:rPr lang="en-US" dirty="0"/>
              <a:t> </a:t>
            </a:r>
            <a:r>
              <a:rPr lang="en-US" dirty="0" smtClean="0"/>
              <a:t>     solutions </a:t>
            </a:r>
            <a:r>
              <a:rPr lang="en-US" dirty="0"/>
              <a:t>to urban challenges for Habitat III</a:t>
            </a:r>
            <a:r>
              <a:rPr lang="en-US" dirty="0" smtClean="0"/>
              <a:t>;</a:t>
            </a:r>
          </a:p>
          <a:p>
            <a:pPr lvl="0"/>
            <a:endParaRPr lang="en-US" dirty="0"/>
          </a:p>
          <a:p>
            <a:pPr marL="285750" lvl="0" indent="-285750">
              <a:buFont typeface="Arial"/>
              <a:buChar char="•"/>
            </a:pPr>
            <a:r>
              <a:rPr lang="en-US" dirty="0"/>
              <a:t>Building knowledge and consensus towards the contents of a New Urban Agenda </a:t>
            </a:r>
            <a:endParaRPr lang="en-US" dirty="0" smtClean="0"/>
          </a:p>
          <a:p>
            <a:pPr lvl="0"/>
            <a:r>
              <a:rPr lang="en-US" dirty="0" smtClean="0"/>
              <a:t>     through </a:t>
            </a:r>
            <a:r>
              <a:rPr lang="en-US" dirty="0"/>
              <a:t>an inclusive participatory mechanism for all Habitat Agenda Partners </a:t>
            </a:r>
            <a:endParaRPr lang="en-US" dirty="0" smtClean="0"/>
          </a:p>
          <a:p>
            <a:pPr lvl="0"/>
            <a:r>
              <a:rPr lang="en-US" dirty="0" smtClean="0"/>
              <a:t>     that </a:t>
            </a:r>
            <a:r>
              <a:rPr lang="en-US" dirty="0"/>
              <a:t>identifies useful local and national level policies, practices and legislation</a:t>
            </a:r>
          </a:p>
          <a:p>
            <a:endParaRPr lang="en-US" dirty="0"/>
          </a:p>
        </p:txBody>
      </p:sp>
      <p:sp>
        <p:nvSpPr>
          <p:cNvPr id="3" name="Title 2"/>
          <p:cNvSpPr>
            <a:spLocks noGrp="1"/>
          </p:cNvSpPr>
          <p:nvPr>
            <p:ph type="title"/>
          </p:nvPr>
        </p:nvSpPr>
        <p:spPr>
          <a:xfrm>
            <a:off x="299040" y="1524000"/>
            <a:ext cx="8229600" cy="1143000"/>
          </a:xfrm>
        </p:spPr>
        <p:txBody>
          <a:bodyPr/>
          <a:lstStyle/>
          <a:p>
            <a:r>
              <a:rPr lang="en-US" sz="2800" dirty="0" smtClean="0"/>
              <a:t>WUC Working Group on Habitat III</a:t>
            </a:r>
            <a:endParaRPr lang="en-US" sz="2800" dirty="0"/>
          </a:p>
        </p:txBody>
      </p:sp>
      <p:pic>
        <p:nvPicPr>
          <p:cNvPr id="4" name="Picture 5" descr="topbar-1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4129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11659" r="12730"/>
          <a:stretch/>
        </p:blipFill>
        <p:spPr>
          <a:xfrm>
            <a:off x="1066080" y="1556637"/>
            <a:ext cx="6913853" cy="4608000"/>
          </a:xfrm>
          <a:prstGeom prst="rect">
            <a:avLst/>
          </a:prstGeom>
        </p:spPr>
      </p:pic>
      <p:sp>
        <p:nvSpPr>
          <p:cNvPr id="2" name="TextBox 1"/>
          <p:cNvSpPr txBox="1"/>
          <p:nvPr/>
        </p:nvSpPr>
        <p:spPr>
          <a:xfrm>
            <a:off x="830915" y="457200"/>
            <a:ext cx="7559062" cy="984885"/>
          </a:xfrm>
          <a:prstGeom prst="rect">
            <a:avLst/>
          </a:prstGeom>
          <a:noFill/>
        </p:spPr>
        <p:txBody>
          <a:bodyPr wrap="none" rtlCol="0">
            <a:spAutoFit/>
          </a:bodyPr>
          <a:lstStyle/>
          <a:p>
            <a:r>
              <a:rPr lang="en-US" b="1" dirty="0" smtClean="0"/>
              <a:t>DRAFT PROPOSAL TO BE SUBMITTED TO  HABITAT III SECRETARY GENERAL</a:t>
            </a:r>
          </a:p>
          <a:p>
            <a:endParaRPr lang="en-US" b="1" dirty="0" smtClean="0"/>
          </a:p>
          <a:p>
            <a:r>
              <a:rPr lang="en-US" sz="1100" b="1" dirty="0" smtClean="0"/>
              <a:t>NOTE: PARTNER CONSTITUENCY GROUPS , LABELED MAJOR GROUPS BELOW, UNDER DISCUSSION  BUT WILL REPRESENT NINE  </a:t>
            </a:r>
          </a:p>
          <a:p>
            <a:r>
              <a:rPr lang="en-US" sz="1100" b="1" dirty="0" smtClean="0"/>
              <a:t>MAJOR GROUPS DEFIINED BY AGENDA 21, HABITAT AGENDA PARTNERS AND OTHER RELEVANT STAKEHOLDERS. </a:t>
            </a:r>
            <a:endParaRPr lang="en-US" sz="1100" b="1" dirty="0"/>
          </a:p>
        </p:txBody>
      </p:sp>
      <p:sp>
        <p:nvSpPr>
          <p:cNvPr id="3" name="TextBox 2"/>
          <p:cNvSpPr txBox="1"/>
          <p:nvPr/>
        </p:nvSpPr>
        <p:spPr>
          <a:xfrm>
            <a:off x="1066080" y="6306816"/>
            <a:ext cx="7790840" cy="430887"/>
          </a:xfrm>
          <a:prstGeom prst="rect">
            <a:avLst/>
          </a:prstGeom>
          <a:noFill/>
        </p:spPr>
        <p:txBody>
          <a:bodyPr wrap="none" rtlCol="0">
            <a:spAutoFit/>
          </a:bodyPr>
          <a:lstStyle/>
          <a:p>
            <a:r>
              <a:rPr lang="en-US" sz="1100" dirty="0" smtClean="0"/>
              <a:t>ANTICIPATES SEVERAL MEETINGS PRIOR TO HABITAT III TO BE HELD IN DIFFERENT REGIONS AT CRITICAL JUNCTURES  e.g. PrepCom2,</a:t>
            </a:r>
          </a:p>
          <a:p>
            <a:r>
              <a:rPr lang="en-US" sz="1100" dirty="0"/>
              <a:t>a</a:t>
            </a:r>
            <a:r>
              <a:rPr lang="en-US" sz="1100" dirty="0" smtClean="0"/>
              <a:t>fter passage of the SDGs and so forth.</a:t>
            </a:r>
            <a:endParaRPr lang="en-US" sz="1100" dirty="0"/>
          </a:p>
        </p:txBody>
      </p:sp>
    </p:spTree>
    <p:extLst>
      <p:ext uri="{BB962C8B-B14F-4D97-AF65-F5344CB8AC3E}">
        <p14:creationId xmlns:p14="http://schemas.microsoft.com/office/powerpoint/2010/main" val="1177276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normAutofit/>
          </a:bodyPr>
          <a:lstStyle/>
          <a:p>
            <a:r>
              <a:rPr lang="en-US" dirty="0" smtClean="0"/>
              <a:t>Actions and Next Steps </a:t>
            </a:r>
            <a:endParaRPr lang="en-US" dirty="0"/>
          </a:p>
        </p:txBody>
      </p:sp>
      <p:sp>
        <p:nvSpPr>
          <p:cNvPr id="3" name="Subtitle 2"/>
          <p:cNvSpPr>
            <a:spLocks noGrp="1"/>
          </p:cNvSpPr>
          <p:nvPr>
            <p:ph type="subTitle" idx="1"/>
          </p:nvPr>
        </p:nvSpPr>
        <p:spPr>
          <a:xfrm>
            <a:off x="533400" y="3505200"/>
            <a:ext cx="8077200" cy="2438400"/>
          </a:xfrm>
        </p:spPr>
        <p:txBody>
          <a:bodyPr>
            <a:normAutofit fontScale="92500" lnSpcReduction="10000"/>
          </a:bodyPr>
          <a:lstStyle/>
          <a:p>
            <a:pPr marL="457200" indent="-457200" algn="l">
              <a:buFont typeface="Arial" pitchFamily="34" charset="0"/>
              <a:buChar char="•"/>
            </a:pPr>
            <a:r>
              <a:rPr lang="en-US" dirty="0" smtClean="0">
                <a:solidFill>
                  <a:schemeClr val="tx1"/>
                </a:solidFill>
              </a:rPr>
              <a:t>Expand Civil </a:t>
            </a:r>
            <a:r>
              <a:rPr lang="en-US" dirty="0" smtClean="0">
                <a:solidFill>
                  <a:schemeClr val="tx1"/>
                </a:solidFill>
              </a:rPr>
              <a:t>Society </a:t>
            </a:r>
            <a:r>
              <a:rPr lang="en-US" dirty="0" smtClean="0">
                <a:solidFill>
                  <a:schemeClr val="tx1"/>
                </a:solidFill>
              </a:rPr>
              <a:t>Organizations participation  </a:t>
            </a:r>
            <a:endParaRPr lang="en-US" dirty="0" smtClean="0">
              <a:solidFill>
                <a:schemeClr val="tx1"/>
              </a:solidFill>
            </a:endParaRPr>
          </a:p>
          <a:p>
            <a:pPr marL="457200" indent="-457200" algn="l">
              <a:buFont typeface="Arial" pitchFamily="34" charset="0"/>
              <a:buChar char="•"/>
            </a:pPr>
            <a:r>
              <a:rPr lang="en-US" dirty="0" smtClean="0">
                <a:solidFill>
                  <a:schemeClr val="tx1"/>
                </a:solidFill>
              </a:rPr>
              <a:t>Elect a co-chair for the WUC Global Platform</a:t>
            </a:r>
          </a:p>
          <a:p>
            <a:pPr marL="457200" indent="-457200" algn="l">
              <a:buFont typeface="Arial" pitchFamily="34" charset="0"/>
              <a:buChar char="•"/>
            </a:pPr>
            <a:r>
              <a:rPr lang="en-US" dirty="0" smtClean="0">
                <a:solidFill>
                  <a:schemeClr val="tx1"/>
                </a:solidFill>
              </a:rPr>
              <a:t>Engage/Influence National Committees and Country Reports </a:t>
            </a:r>
          </a:p>
          <a:p>
            <a:pPr marL="457200" indent="-457200" algn="l">
              <a:buFont typeface="Arial" pitchFamily="34" charset="0"/>
              <a:buChar char="•"/>
            </a:pPr>
            <a:r>
              <a:rPr lang="en-US" dirty="0" smtClean="0">
                <a:solidFill>
                  <a:schemeClr val="tx1"/>
                </a:solidFill>
              </a:rPr>
              <a:t>What else?</a:t>
            </a:r>
            <a:endParaRPr lang="en-US" dirty="0">
              <a:solidFill>
                <a:schemeClr val="tx1"/>
              </a:solidFill>
            </a:endParaRPr>
          </a:p>
        </p:txBody>
      </p:sp>
      <p:pic>
        <p:nvPicPr>
          <p:cNvPr id="4" name="Picture 5" descr="topbar-1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040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ctr" rtl="0">
              <a:spcBef>
                <a:spcPct val="0"/>
              </a:spcBef>
            </a:pPr>
            <a:r>
              <a:rPr lang="en-US" sz="3200" dirty="0" smtClean="0">
                <a:latin typeface="+mn-lt"/>
              </a:rPr>
              <a:t/>
            </a:r>
            <a:br>
              <a:rPr lang="en-US" sz="3200" dirty="0" smtClean="0">
                <a:latin typeface="+mn-lt"/>
              </a:rPr>
            </a:br>
            <a:r>
              <a:rPr lang="en-US" sz="3200" dirty="0">
                <a:latin typeface="+mn-lt"/>
              </a:rPr>
              <a:t/>
            </a:r>
            <a:br>
              <a:rPr lang="en-US" sz="3200" dirty="0">
                <a:latin typeface="+mn-lt"/>
              </a:rPr>
            </a:br>
            <a:r>
              <a:rPr lang="en-US" sz="3200" dirty="0" smtClean="0">
                <a:latin typeface="+mn-lt"/>
              </a:rPr>
              <a:t/>
            </a:r>
            <a:br>
              <a:rPr lang="en-US" sz="3200" dirty="0" smtClean="0">
                <a:latin typeface="+mn-lt"/>
              </a:rPr>
            </a:br>
            <a:r>
              <a:rPr lang="en-US" sz="3200" dirty="0">
                <a:latin typeface="+mn-lt"/>
              </a:rPr>
              <a:t/>
            </a:r>
            <a:br>
              <a:rPr lang="en-US" sz="3200" dirty="0">
                <a:latin typeface="+mn-lt"/>
              </a:rPr>
            </a:br>
            <a:r>
              <a:rPr lang="en-US" sz="3200" dirty="0" smtClean="0">
                <a:latin typeface="+mn-lt"/>
              </a:rPr>
              <a:t/>
            </a:r>
            <a:br>
              <a:rPr lang="en-US" sz="3200" dirty="0" smtClean="0">
                <a:latin typeface="+mn-lt"/>
              </a:rPr>
            </a:br>
            <a:r>
              <a:rPr lang="en-US" sz="3200" dirty="0" smtClean="0">
                <a:latin typeface="+mn-lt"/>
              </a:rPr>
              <a:t/>
            </a:r>
            <a:br>
              <a:rPr lang="en-US" sz="3200" dirty="0" smtClean="0">
                <a:latin typeface="+mn-lt"/>
              </a:rPr>
            </a:br>
            <a:r>
              <a:rPr lang="en-US" sz="3200" dirty="0">
                <a:latin typeface="+mn-lt"/>
              </a:rPr>
              <a:t/>
            </a:r>
            <a:br>
              <a:rPr lang="en-US" sz="3200" dirty="0">
                <a:latin typeface="+mn-lt"/>
              </a:rPr>
            </a:br>
            <a:r>
              <a:rPr lang="en-US" sz="3200" dirty="0" smtClean="0">
                <a:latin typeface="+mn-lt"/>
              </a:rPr>
              <a:t/>
            </a:r>
            <a:br>
              <a:rPr lang="en-US" sz="3200" dirty="0" smtClean="0">
                <a:latin typeface="+mn-lt"/>
              </a:rPr>
            </a:br>
            <a:r>
              <a:rPr lang="en-US" sz="4400" dirty="0" smtClean="0">
                <a:latin typeface="+mn-lt"/>
              </a:rPr>
              <a:t>Overview  </a:t>
            </a:r>
            <a:br>
              <a:rPr lang="en-US" sz="4400" dirty="0" smtClean="0">
                <a:latin typeface="+mn-lt"/>
              </a:rPr>
            </a:br>
            <a:r>
              <a:rPr lang="en-US" dirty="0" smtClean="0">
                <a:latin typeface="+mn-lt"/>
              </a:rPr>
              <a:t/>
            </a:r>
            <a:br>
              <a:rPr lang="en-US" dirty="0" smtClean="0">
                <a:latin typeface="+mn-lt"/>
              </a:rPr>
            </a:br>
            <a:endParaRPr lang="en-US" dirty="0">
              <a:latin typeface="+mn-lt"/>
            </a:endParaRPr>
          </a:p>
        </p:txBody>
      </p:sp>
      <p:sp>
        <p:nvSpPr>
          <p:cNvPr id="3" name="Content Placeholder 2"/>
          <p:cNvSpPr>
            <a:spLocks noGrp="1"/>
          </p:cNvSpPr>
          <p:nvPr>
            <p:ph idx="1"/>
          </p:nvPr>
        </p:nvSpPr>
        <p:spPr>
          <a:xfrm>
            <a:off x="457200" y="2362200"/>
            <a:ext cx="8229600" cy="3763963"/>
          </a:xfrm>
        </p:spPr>
        <p:txBody>
          <a:bodyPr>
            <a:normAutofit/>
          </a:bodyPr>
          <a:lstStyle/>
          <a:p>
            <a:pPr lvl="2"/>
            <a:endParaRPr lang="en-US" dirty="0" smtClean="0"/>
          </a:p>
          <a:p>
            <a:pPr lvl="2"/>
            <a:endParaRPr lang="en-US" dirty="0"/>
          </a:p>
          <a:p>
            <a:pPr lvl="2"/>
            <a:r>
              <a:rPr lang="en-US" dirty="0" smtClean="0"/>
              <a:t>Post 2015/SDG’s </a:t>
            </a:r>
          </a:p>
          <a:p>
            <a:pPr lvl="2"/>
            <a:r>
              <a:rPr lang="en-US" dirty="0" smtClean="0"/>
              <a:t>Road Map to Habitat III</a:t>
            </a:r>
          </a:p>
          <a:p>
            <a:pPr lvl="2"/>
            <a:r>
              <a:rPr lang="en-US" dirty="0" smtClean="0"/>
              <a:t>World Urban Campaign</a:t>
            </a:r>
          </a:p>
          <a:p>
            <a:pPr lvl="2"/>
            <a:r>
              <a:rPr lang="en-US" dirty="0" smtClean="0"/>
              <a:t>Civil Society Organization Engagement </a:t>
            </a:r>
          </a:p>
          <a:p>
            <a:pPr marL="914400" lvl="2" indent="0">
              <a:buNone/>
            </a:pPr>
            <a:endParaRPr lang="en-US" dirty="0"/>
          </a:p>
        </p:txBody>
      </p:sp>
      <p:pic>
        <p:nvPicPr>
          <p:cNvPr id="4" name="Picture 5" descr="topbar-1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0044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Putting Housing and Human Settlements on The Global Agenda	</a:t>
            </a:r>
            <a:endParaRPr lang="en-US" dirty="0"/>
          </a:p>
        </p:txBody>
      </p:sp>
      <p:sp>
        <p:nvSpPr>
          <p:cNvPr id="5" name="Subtitle 4"/>
          <p:cNvSpPr>
            <a:spLocks noGrp="1"/>
          </p:cNvSpPr>
          <p:nvPr>
            <p:ph type="subTitle" idx="1"/>
          </p:nvPr>
        </p:nvSpPr>
        <p:spPr/>
        <p:txBody>
          <a:bodyPr>
            <a:normAutofit/>
          </a:bodyPr>
          <a:lstStyle/>
          <a:p>
            <a:r>
              <a:rPr lang="en-US" b="1" dirty="0" smtClean="0"/>
              <a:t>Thanks!</a:t>
            </a:r>
          </a:p>
          <a:p>
            <a:endParaRPr lang="en-US" b="1" dirty="0"/>
          </a:p>
        </p:txBody>
      </p:sp>
      <p:pic>
        <p:nvPicPr>
          <p:cNvPr id="7" name="Picture 5" descr="topbar-1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829679" y="4648200"/>
            <a:ext cx="4591000" cy="1200329"/>
          </a:xfrm>
          <a:prstGeom prst="rect">
            <a:avLst/>
          </a:prstGeom>
          <a:noFill/>
        </p:spPr>
        <p:txBody>
          <a:bodyPr wrap="none" rtlCol="0">
            <a:spAutoFit/>
          </a:bodyPr>
          <a:lstStyle/>
          <a:p>
            <a:pPr algn="r"/>
            <a:r>
              <a:rPr lang="en-US" b="1" dirty="0" smtClean="0"/>
              <a:t>Jane Katz (jkatz@habitat.org)</a:t>
            </a:r>
          </a:p>
          <a:p>
            <a:pPr algn="r"/>
            <a:r>
              <a:rPr lang="en-US" b="1" dirty="0" smtClean="0"/>
              <a:t>Government Relations and Advocacy</a:t>
            </a:r>
          </a:p>
          <a:p>
            <a:pPr algn="r"/>
            <a:r>
              <a:rPr lang="en-US" b="1" dirty="0" smtClean="0"/>
              <a:t>Habitat for Humanity International</a:t>
            </a:r>
            <a:endParaRPr lang="en-US" dirty="0" smtClean="0"/>
          </a:p>
          <a:p>
            <a:endParaRPr lang="en-US" dirty="0"/>
          </a:p>
        </p:txBody>
      </p:sp>
    </p:spTree>
    <p:extLst>
      <p:ext uri="{BB962C8B-B14F-4D97-AF65-F5344CB8AC3E}">
        <p14:creationId xmlns:p14="http://schemas.microsoft.com/office/powerpoint/2010/main" val="3743461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993900"/>
            <a:ext cx="9144000" cy="2857500"/>
          </a:xfrm>
          <a:prstGeom prst="rect">
            <a:avLst/>
          </a:prstGeom>
        </p:spPr>
      </p:pic>
    </p:spTree>
    <p:extLst>
      <p:ext uri="{BB962C8B-B14F-4D97-AF65-F5344CB8AC3E}">
        <p14:creationId xmlns:p14="http://schemas.microsoft.com/office/powerpoint/2010/main" val="20863468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990600"/>
          </a:xfrm>
        </p:spPr>
        <p:txBody>
          <a:bodyPr>
            <a:normAutofit fontScale="90000"/>
          </a:bodyPr>
          <a:lstStyle/>
          <a:p>
            <a:r>
              <a:rPr lang="en-US" sz="3600" dirty="0" smtClean="0"/>
              <a:t>History of </a:t>
            </a:r>
            <a:r>
              <a:rPr lang="en-US" sz="3600" dirty="0"/>
              <a:t> </a:t>
            </a:r>
            <a:r>
              <a:rPr lang="en-US" sz="3600" dirty="0" smtClean="0"/>
              <a:t>UN-Habitat and Partners Engagement</a:t>
            </a:r>
            <a:endParaRPr lang="en-US" sz="3600" dirty="0"/>
          </a:p>
        </p:txBody>
      </p:sp>
      <p:pic>
        <p:nvPicPr>
          <p:cNvPr id="4" name="Picture 3"/>
          <p:cNvPicPr>
            <a:picLocks noChangeAspect="1"/>
          </p:cNvPicPr>
          <p:nvPr/>
        </p:nvPicPr>
        <p:blipFill rotWithShape="1">
          <a:blip r:embed="rId3"/>
          <a:srcRect t="8970" b="8925"/>
          <a:stretch/>
        </p:blipFill>
        <p:spPr>
          <a:xfrm>
            <a:off x="320048" y="2345568"/>
            <a:ext cx="8366752" cy="1997832"/>
          </a:xfrm>
          <a:prstGeom prst="rect">
            <a:avLst/>
          </a:prstGeom>
        </p:spPr>
      </p:pic>
      <p:pic>
        <p:nvPicPr>
          <p:cNvPr id="7" name="Picture 6"/>
          <p:cNvPicPr>
            <a:picLocks noChangeAspect="1"/>
          </p:cNvPicPr>
          <p:nvPr/>
        </p:nvPicPr>
        <p:blipFill>
          <a:blip r:embed="rId4"/>
          <a:stretch>
            <a:fillRect/>
          </a:stretch>
        </p:blipFill>
        <p:spPr>
          <a:xfrm>
            <a:off x="1828800" y="4956129"/>
            <a:ext cx="1223976" cy="1901871"/>
          </a:xfrm>
          <a:prstGeom prst="rect">
            <a:avLst/>
          </a:prstGeom>
        </p:spPr>
      </p:pic>
      <p:pic>
        <p:nvPicPr>
          <p:cNvPr id="9" name="Picture 8"/>
          <p:cNvPicPr>
            <a:picLocks noChangeAspect="1"/>
          </p:cNvPicPr>
          <p:nvPr/>
        </p:nvPicPr>
        <p:blipFill rotWithShape="1">
          <a:blip r:embed="rId5"/>
          <a:srcRect l="6362" r="7440"/>
          <a:stretch/>
        </p:blipFill>
        <p:spPr>
          <a:xfrm>
            <a:off x="3305245" y="5032329"/>
            <a:ext cx="1332600" cy="1901871"/>
          </a:xfrm>
          <a:prstGeom prst="rect">
            <a:avLst/>
          </a:prstGeom>
        </p:spPr>
      </p:pic>
      <p:pic>
        <p:nvPicPr>
          <p:cNvPr id="11" name="Picture 10"/>
          <p:cNvPicPr>
            <a:picLocks noChangeAspect="1"/>
          </p:cNvPicPr>
          <p:nvPr/>
        </p:nvPicPr>
        <p:blipFill>
          <a:blip r:embed="rId6">
            <a:extLst>
              <a:ext uri="{BEBA8EAE-BF5A-486C-A8C5-ECC9F3942E4B}">
                <a14:imgProps xmlns:a14="http://schemas.microsoft.com/office/drawing/2010/main">
                  <a14:imgLayer r:embed="rId7">
                    <a14:imgEffect>
                      <a14:sharpenSoften amount="100000"/>
                    </a14:imgEffect>
                  </a14:imgLayer>
                </a14:imgProps>
              </a:ext>
            </a:extLst>
          </a:blip>
          <a:stretch>
            <a:fillRect/>
          </a:stretch>
        </p:blipFill>
        <p:spPr>
          <a:xfrm>
            <a:off x="5002824" y="4956130"/>
            <a:ext cx="2226229" cy="1901870"/>
          </a:xfrm>
          <a:prstGeom prst="rect">
            <a:avLst/>
          </a:prstGeom>
        </p:spPr>
      </p:pic>
      <p:cxnSp>
        <p:nvCxnSpPr>
          <p:cNvPr id="12" name="Curved Connector 11"/>
          <p:cNvCxnSpPr/>
          <p:nvPr/>
        </p:nvCxnSpPr>
        <p:spPr>
          <a:xfrm>
            <a:off x="3057145" y="4038600"/>
            <a:ext cx="914400" cy="914400"/>
          </a:xfrm>
          <a:prstGeom prst="curvedConnector3">
            <a:avLst/>
          </a:prstGeom>
          <a:ln w="57150" cmpd="sng">
            <a:solidFill>
              <a:srgbClr val="77933C"/>
            </a:solidFill>
            <a:tailEnd type="arrow"/>
          </a:ln>
        </p:spPr>
        <p:style>
          <a:lnRef idx="3">
            <a:schemeClr val="accent2"/>
          </a:lnRef>
          <a:fillRef idx="0">
            <a:schemeClr val="accent2"/>
          </a:fillRef>
          <a:effectRef idx="2">
            <a:schemeClr val="accent2"/>
          </a:effectRef>
          <a:fontRef idx="minor">
            <a:schemeClr val="tx1"/>
          </a:fontRef>
        </p:style>
      </p:cxnSp>
      <p:cxnSp>
        <p:nvCxnSpPr>
          <p:cNvPr id="13" name="Curved Connector 12"/>
          <p:cNvCxnSpPr/>
          <p:nvPr/>
        </p:nvCxnSpPr>
        <p:spPr>
          <a:xfrm flipH="1">
            <a:off x="2295145" y="4038600"/>
            <a:ext cx="914400" cy="914400"/>
          </a:xfrm>
          <a:prstGeom prst="curvedConnector3">
            <a:avLst/>
          </a:prstGeom>
          <a:ln w="57150" cmpd="sng">
            <a:solidFill>
              <a:schemeClr val="accent3">
                <a:lumMod val="75000"/>
              </a:schemeClr>
            </a:solidFill>
            <a:tailEnd type="arrow"/>
          </a:ln>
        </p:spPr>
        <p:style>
          <a:lnRef idx="2">
            <a:schemeClr val="accent2"/>
          </a:lnRef>
          <a:fillRef idx="0">
            <a:schemeClr val="accent2"/>
          </a:fillRef>
          <a:effectRef idx="1">
            <a:schemeClr val="accent2"/>
          </a:effectRef>
          <a:fontRef idx="minor">
            <a:schemeClr val="tx1"/>
          </a:fontRef>
        </p:style>
      </p:cxnSp>
      <p:cxnSp>
        <p:nvCxnSpPr>
          <p:cNvPr id="14" name="Curved Connector 13"/>
          <p:cNvCxnSpPr/>
          <p:nvPr/>
        </p:nvCxnSpPr>
        <p:spPr>
          <a:xfrm rot="16200000" flipH="1">
            <a:off x="6052540" y="4512414"/>
            <a:ext cx="596403" cy="284769"/>
          </a:xfrm>
          <a:prstGeom prst="curvedConnector3">
            <a:avLst/>
          </a:prstGeom>
          <a:ln w="57150" cmpd="sng">
            <a:solidFill>
              <a:schemeClr val="accent5">
                <a:lumMod val="75000"/>
              </a:schemeClr>
            </a:solidFill>
            <a:tailEnd type="arrow"/>
          </a:ln>
        </p:spPr>
        <p:style>
          <a:lnRef idx="2">
            <a:schemeClr val="accent2"/>
          </a:lnRef>
          <a:fillRef idx="0">
            <a:schemeClr val="accent2"/>
          </a:fillRef>
          <a:effectRef idx="1">
            <a:schemeClr val="accent2"/>
          </a:effectRef>
          <a:fontRef idx="minor">
            <a:schemeClr val="tx1"/>
          </a:fontRef>
        </p:style>
      </p:cxnSp>
      <p:pic>
        <p:nvPicPr>
          <p:cNvPr id="16" name="Picture 15"/>
          <p:cNvPicPr>
            <a:picLocks noChangeAspect="1"/>
          </p:cNvPicPr>
          <p:nvPr/>
        </p:nvPicPr>
        <p:blipFill>
          <a:blip r:embed="rId8"/>
          <a:stretch>
            <a:fillRect/>
          </a:stretch>
        </p:blipFill>
        <p:spPr>
          <a:xfrm>
            <a:off x="247109" y="4956130"/>
            <a:ext cx="1293272" cy="1901870"/>
          </a:xfrm>
          <a:prstGeom prst="rect">
            <a:avLst/>
          </a:prstGeom>
        </p:spPr>
      </p:pic>
      <p:cxnSp>
        <p:nvCxnSpPr>
          <p:cNvPr id="17" name="Curved Connector 16"/>
          <p:cNvCxnSpPr/>
          <p:nvPr/>
        </p:nvCxnSpPr>
        <p:spPr>
          <a:xfrm flipH="1">
            <a:off x="893745" y="3962400"/>
            <a:ext cx="914400" cy="914400"/>
          </a:xfrm>
          <a:prstGeom prst="curvedConnector3">
            <a:avLst/>
          </a:prstGeom>
          <a:ln w="38100" cmpd="sng">
            <a:tailEnd type="arrow"/>
          </a:ln>
        </p:spPr>
        <p:style>
          <a:lnRef idx="2">
            <a:schemeClr val="accent2"/>
          </a:lnRef>
          <a:fillRef idx="0">
            <a:schemeClr val="accent2"/>
          </a:fillRef>
          <a:effectRef idx="1">
            <a:schemeClr val="accent2"/>
          </a:effectRef>
          <a:fontRef idx="minor">
            <a:schemeClr val="tx1"/>
          </a:fontRef>
        </p:style>
      </p:cxnSp>
      <p:pic>
        <p:nvPicPr>
          <p:cNvPr id="15" name="Picture 14" descr="WUC LOGO"/>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7229053" y="5110364"/>
            <a:ext cx="1457748" cy="909436"/>
          </a:xfrm>
          <a:prstGeom prst="rect">
            <a:avLst/>
          </a:prstGeom>
          <a:noFill/>
          <a:ln>
            <a:noFill/>
          </a:ln>
        </p:spPr>
      </p:pic>
      <p:cxnSp>
        <p:nvCxnSpPr>
          <p:cNvPr id="5" name="Curved Connector 4"/>
          <p:cNvCxnSpPr>
            <a:endCxn id="15" idx="0"/>
          </p:cNvCxnSpPr>
          <p:nvPr/>
        </p:nvCxnSpPr>
        <p:spPr>
          <a:xfrm rot="16200000" flipH="1">
            <a:off x="7036006" y="4188443"/>
            <a:ext cx="1442550" cy="401291"/>
          </a:xfrm>
          <a:prstGeom prst="curvedConnector3">
            <a:avLst/>
          </a:prstGeom>
          <a:ln w="38100" cmpd="sng">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10"/>
          <a:stretch>
            <a:fillRect/>
          </a:stretch>
        </p:blipFill>
        <p:spPr>
          <a:xfrm>
            <a:off x="7585761" y="6100211"/>
            <a:ext cx="744331" cy="605389"/>
          </a:xfrm>
          <a:prstGeom prst="rect">
            <a:avLst/>
          </a:prstGeom>
        </p:spPr>
      </p:pic>
      <p:pic>
        <p:nvPicPr>
          <p:cNvPr id="18" name="Picture 5" descr="topbar-1 cop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24726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05200" y="1840468"/>
            <a:ext cx="1595309" cy="369332"/>
          </a:xfrm>
          <a:prstGeom prst="rect">
            <a:avLst/>
          </a:prstGeom>
          <a:noFill/>
          <a:ln w="28575" cmpd="sng">
            <a:solidFill>
              <a:srgbClr val="800000"/>
            </a:solidFill>
          </a:ln>
        </p:spPr>
        <p:txBody>
          <a:bodyPr wrap="none" rtlCol="0">
            <a:spAutoFit/>
          </a:bodyPr>
          <a:lstStyle/>
          <a:p>
            <a:r>
              <a:rPr lang="en-US" dirty="0" smtClean="0"/>
              <a:t>Paris Principles</a:t>
            </a:r>
            <a:endParaRPr lang="en-US" dirty="0"/>
          </a:p>
        </p:txBody>
      </p:sp>
      <p:sp>
        <p:nvSpPr>
          <p:cNvPr id="9" name="TextBox 8"/>
          <p:cNvSpPr txBox="1"/>
          <p:nvPr/>
        </p:nvSpPr>
        <p:spPr>
          <a:xfrm>
            <a:off x="2819400" y="2602468"/>
            <a:ext cx="3300904" cy="369332"/>
          </a:xfrm>
          <a:prstGeom prst="rect">
            <a:avLst/>
          </a:prstGeom>
          <a:noFill/>
          <a:ln w="28575" cmpd="sng">
            <a:solidFill>
              <a:srgbClr val="800000"/>
            </a:solidFill>
          </a:ln>
        </p:spPr>
        <p:txBody>
          <a:bodyPr wrap="none" rtlCol="0">
            <a:spAutoFit/>
          </a:bodyPr>
          <a:lstStyle/>
          <a:p>
            <a:r>
              <a:rPr lang="en-US" dirty="0" smtClean="0"/>
              <a:t>World Urban Campaign Purposes</a:t>
            </a:r>
            <a:endParaRPr lang="en-US" dirty="0"/>
          </a:p>
        </p:txBody>
      </p:sp>
      <p:sp>
        <p:nvSpPr>
          <p:cNvPr id="2" name="TextBox 1"/>
          <p:cNvSpPr txBox="1"/>
          <p:nvPr/>
        </p:nvSpPr>
        <p:spPr>
          <a:xfrm>
            <a:off x="2819400" y="3295471"/>
            <a:ext cx="3307988" cy="1200329"/>
          </a:xfrm>
          <a:prstGeom prst="rect">
            <a:avLst/>
          </a:prstGeom>
          <a:noFill/>
        </p:spPr>
        <p:txBody>
          <a:bodyPr wrap="square" rtlCol="0">
            <a:spAutoFit/>
          </a:bodyPr>
          <a:lstStyle/>
          <a:p>
            <a:r>
              <a:rPr lang="en-US" dirty="0" smtClean="0"/>
              <a:t>UNITE                     STAKEHOLDERS</a:t>
            </a:r>
          </a:p>
          <a:p>
            <a:r>
              <a:rPr lang="en-US" dirty="0" smtClean="0"/>
              <a:t>ENABLE                  TOOLS       </a:t>
            </a:r>
          </a:p>
          <a:p>
            <a:r>
              <a:rPr lang="en-US" dirty="0" smtClean="0"/>
              <a:t>MEASURE              DATA</a:t>
            </a:r>
          </a:p>
          <a:p>
            <a:r>
              <a:rPr lang="en-US" dirty="0" smtClean="0"/>
              <a:t>CONNECT              POLICY</a:t>
            </a:r>
            <a:endParaRPr lang="en-US" dirty="0"/>
          </a:p>
        </p:txBody>
      </p:sp>
      <p:sp>
        <p:nvSpPr>
          <p:cNvPr id="6" name="TextBox 5"/>
          <p:cNvSpPr txBox="1"/>
          <p:nvPr/>
        </p:nvSpPr>
        <p:spPr>
          <a:xfrm>
            <a:off x="2819400" y="4876800"/>
            <a:ext cx="3345650" cy="500027"/>
          </a:xfrm>
          <a:prstGeom prst="rect">
            <a:avLst/>
          </a:prstGeom>
          <a:noFill/>
          <a:ln>
            <a:solidFill>
              <a:srgbClr val="FF0000"/>
            </a:solidFill>
          </a:ln>
        </p:spPr>
        <p:txBody>
          <a:bodyPr wrap="none" rtlCol="0">
            <a:spAutoFit/>
          </a:bodyPr>
          <a:lstStyle/>
          <a:p>
            <a:r>
              <a:rPr lang="en-US" dirty="0"/>
              <a:t>World Urban </a:t>
            </a:r>
            <a:r>
              <a:rPr lang="en-US" dirty="0" smtClean="0"/>
              <a:t>Campaign Functions</a:t>
            </a:r>
            <a:endParaRPr lang="en-US" dirty="0"/>
          </a:p>
          <a:p>
            <a:endParaRPr lang="en-US" dirty="0"/>
          </a:p>
        </p:txBody>
      </p:sp>
      <p:sp>
        <p:nvSpPr>
          <p:cNvPr id="10" name="TextBox 9"/>
          <p:cNvSpPr txBox="1"/>
          <p:nvPr/>
        </p:nvSpPr>
        <p:spPr>
          <a:xfrm>
            <a:off x="3273744" y="5629870"/>
            <a:ext cx="2441256" cy="923330"/>
          </a:xfrm>
          <a:prstGeom prst="rect">
            <a:avLst/>
          </a:prstGeom>
          <a:noFill/>
        </p:spPr>
        <p:txBody>
          <a:bodyPr wrap="none" rtlCol="0">
            <a:spAutoFit/>
          </a:bodyPr>
          <a:lstStyle/>
          <a:p>
            <a:r>
              <a:rPr lang="en-US" dirty="0" smtClean="0"/>
              <a:t>KNOWLEDGE CREATION</a:t>
            </a:r>
          </a:p>
          <a:p>
            <a:r>
              <a:rPr lang="en-US" dirty="0" smtClean="0"/>
              <a:t>CONSENSUS BUILDING</a:t>
            </a:r>
          </a:p>
          <a:p>
            <a:r>
              <a:rPr lang="en-US" dirty="0" smtClean="0"/>
              <a:t>ADVOCACY</a:t>
            </a:r>
            <a:endParaRPr lang="en-US" dirty="0"/>
          </a:p>
        </p:txBody>
      </p:sp>
      <p:pic>
        <p:nvPicPr>
          <p:cNvPr id="7" name="Picture 5" descr="topbar-1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32027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37799005"/>
              </p:ext>
            </p:extLst>
          </p:nvPr>
        </p:nvGraphicFramePr>
        <p:xfrm>
          <a:off x="5397" y="138430"/>
          <a:ext cx="9133205" cy="6581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Box 8"/>
          <p:cNvSpPr txBox="1"/>
          <p:nvPr/>
        </p:nvSpPr>
        <p:spPr>
          <a:xfrm>
            <a:off x="297873" y="381000"/>
            <a:ext cx="3933825" cy="188150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3600">
                <a:solidFill>
                  <a:srgbClr val="1F497D"/>
                </a:solidFill>
                <a:effectLst/>
                <a:latin typeface="Cambria"/>
                <a:ea typeface="Calibri"/>
                <a:cs typeface="Times New Roman"/>
              </a:rPr>
              <a:t>Road to Habitat III</a:t>
            </a:r>
            <a:r>
              <a:rPr lang="en-US" sz="1100">
                <a:solidFill>
                  <a:srgbClr val="1F497D"/>
                </a:solidFill>
                <a:effectLst/>
                <a:ea typeface="Calibri"/>
                <a:cs typeface="Times New Roman"/>
              </a:rPr>
              <a:t>         The Sustainable Development Goals and Habitat III, two separate but related United Nations processes, provide excellent opportunities to shape policy and discourse around global development. Habitat for Humanity will continue to develop recommendations, mobilize support and leverage its network to influence these important events. </a:t>
            </a:r>
            <a:endParaRPr lang="en-US" sz="1100">
              <a:effectLst/>
              <a:ea typeface="Calibri"/>
              <a:cs typeface="Times New Roman"/>
            </a:endParaRPr>
          </a:p>
          <a:p>
            <a:pPr marL="0" marR="0">
              <a:lnSpc>
                <a:spcPct val="115000"/>
              </a:lnSpc>
              <a:spcBef>
                <a:spcPts val="0"/>
              </a:spcBef>
              <a:spcAft>
                <a:spcPts val="1000"/>
              </a:spcAft>
            </a:pPr>
            <a:r>
              <a:rPr lang="en-US" sz="1100">
                <a:solidFill>
                  <a:srgbClr val="1F497D"/>
                </a:solidFill>
                <a:effectLst/>
                <a:ea typeface="Calibri"/>
                <a:cs typeface="Times New Roman"/>
              </a:rPr>
              <a:t> </a:t>
            </a:r>
            <a:endParaRPr lang="en-US" sz="1100">
              <a:effectLst/>
              <a:ea typeface="Calibri"/>
              <a:cs typeface="Times New Roman"/>
            </a:endParaRPr>
          </a:p>
        </p:txBody>
      </p:sp>
      <p:sp>
        <p:nvSpPr>
          <p:cNvPr id="7" name="Text Box 3"/>
          <p:cNvSpPr txBox="1"/>
          <p:nvPr/>
        </p:nvSpPr>
        <p:spPr>
          <a:xfrm>
            <a:off x="755390" y="5659582"/>
            <a:ext cx="1509395" cy="11906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dirty="0">
                <a:solidFill>
                  <a:srgbClr val="808080"/>
                </a:solidFill>
                <a:effectLst/>
                <a:ea typeface="Calibri"/>
                <a:cs typeface="Times New Roman"/>
              </a:rPr>
              <a:t>8 Goals, 18 Targets,   48 Indicators create  an innovative global framework to end poverty by 2015</a:t>
            </a:r>
            <a:endParaRPr lang="en-US" sz="1100" dirty="0">
              <a:effectLst/>
              <a:ea typeface="Calibri"/>
              <a:cs typeface="Times New Roman"/>
            </a:endParaRPr>
          </a:p>
          <a:p>
            <a:pPr marL="0" marR="0">
              <a:lnSpc>
                <a:spcPct val="115000"/>
              </a:lnSpc>
              <a:spcBef>
                <a:spcPts val="0"/>
              </a:spcBef>
              <a:spcAft>
                <a:spcPts val="1000"/>
              </a:spcAft>
            </a:pPr>
            <a:r>
              <a:rPr lang="en-US" sz="1100" dirty="0">
                <a:solidFill>
                  <a:srgbClr val="808080"/>
                </a:solidFill>
                <a:effectLst/>
                <a:ea typeface="Calibri"/>
                <a:cs typeface="Times New Roman"/>
              </a:rPr>
              <a:t> </a:t>
            </a:r>
            <a:endParaRPr lang="en-US" sz="1100" dirty="0">
              <a:effectLst/>
              <a:ea typeface="Calibri"/>
              <a:cs typeface="Times New Roman"/>
            </a:endParaRPr>
          </a:p>
        </p:txBody>
      </p:sp>
      <p:sp>
        <p:nvSpPr>
          <p:cNvPr id="8" name="Text Box 4"/>
          <p:cNvSpPr txBox="1"/>
          <p:nvPr/>
        </p:nvSpPr>
        <p:spPr>
          <a:xfrm>
            <a:off x="2190750" y="4876800"/>
            <a:ext cx="1466850" cy="124396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a:solidFill>
                  <a:srgbClr val="808080"/>
                </a:solidFill>
                <a:effectLst/>
                <a:latin typeface="Calibri"/>
                <a:ea typeface="Calibri"/>
                <a:cs typeface="Times New Roman"/>
              </a:rPr>
              <a:t>More than 100 million slum dwellers’ lives have improved, but the challenge is growing</a:t>
            </a:r>
            <a:endParaRPr lang="en-US" sz="1100">
              <a:effectLst/>
              <a:latin typeface="Calibri"/>
              <a:ea typeface="Calibri"/>
              <a:cs typeface="Times New Roman"/>
            </a:endParaRPr>
          </a:p>
          <a:p>
            <a:pPr marL="0" marR="0">
              <a:lnSpc>
                <a:spcPct val="115000"/>
              </a:lnSpc>
              <a:spcBef>
                <a:spcPts val="0"/>
              </a:spcBef>
              <a:spcAft>
                <a:spcPts val="1000"/>
              </a:spcAft>
            </a:pPr>
            <a:r>
              <a:rPr lang="en-US" sz="1100">
                <a:solidFill>
                  <a:srgbClr val="808080"/>
                </a:solidFill>
                <a:effectLst/>
                <a:latin typeface="Calibri"/>
                <a:ea typeface="Calibri"/>
                <a:cs typeface="Times New Roman"/>
              </a:rPr>
              <a:t> </a:t>
            </a:r>
            <a:endParaRPr lang="en-US" sz="1100">
              <a:effectLst/>
              <a:latin typeface="Calibri"/>
              <a:ea typeface="Calibri"/>
              <a:cs typeface="Times New Roman"/>
            </a:endParaRPr>
          </a:p>
        </p:txBody>
      </p:sp>
      <p:sp>
        <p:nvSpPr>
          <p:cNvPr id="9" name="Text Box 5"/>
          <p:cNvSpPr txBox="1"/>
          <p:nvPr/>
        </p:nvSpPr>
        <p:spPr>
          <a:xfrm>
            <a:off x="3785235" y="4114800"/>
            <a:ext cx="1701165" cy="125412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dirty="0">
                <a:solidFill>
                  <a:srgbClr val="808080"/>
                </a:solidFill>
                <a:effectLst/>
                <a:latin typeface="Calibri"/>
                <a:ea typeface="Calibri"/>
                <a:cs typeface="Times New Roman"/>
              </a:rPr>
              <a:t>70 country U.N. taskforce recommends a new framework including housing target as part of a broader goal on sustainable cities</a:t>
            </a:r>
            <a:endParaRPr lang="en-US" sz="1100" dirty="0">
              <a:effectLst/>
              <a:latin typeface="Calibri"/>
              <a:ea typeface="Calibri"/>
              <a:cs typeface="Times New Roman"/>
            </a:endParaRPr>
          </a:p>
        </p:txBody>
      </p:sp>
      <p:sp>
        <p:nvSpPr>
          <p:cNvPr id="10" name="Text Box 6"/>
          <p:cNvSpPr txBox="1"/>
          <p:nvPr/>
        </p:nvSpPr>
        <p:spPr>
          <a:xfrm>
            <a:off x="5638800" y="3441700"/>
            <a:ext cx="1509395" cy="143510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a:solidFill>
                  <a:srgbClr val="808080"/>
                </a:solidFill>
                <a:effectLst/>
                <a:latin typeface="Calibri"/>
                <a:ea typeface="Calibri"/>
                <a:cs typeface="Times New Roman"/>
              </a:rPr>
              <a:t>Final plan, the “Sustainable Development Goals,” to be approved by United Nations</a:t>
            </a:r>
            <a:endParaRPr lang="en-US" sz="1100">
              <a:effectLst/>
              <a:latin typeface="Calibri"/>
              <a:ea typeface="Calibri"/>
              <a:cs typeface="Times New Roman"/>
            </a:endParaRPr>
          </a:p>
        </p:txBody>
      </p:sp>
      <p:sp>
        <p:nvSpPr>
          <p:cNvPr id="12" name="Text Box 7"/>
          <p:cNvSpPr txBox="1"/>
          <p:nvPr/>
        </p:nvSpPr>
        <p:spPr>
          <a:xfrm>
            <a:off x="7383145" y="3581400"/>
            <a:ext cx="1456055" cy="149860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a:solidFill>
                  <a:srgbClr val="808080"/>
                </a:solidFill>
                <a:effectLst/>
                <a:latin typeface="Calibri"/>
                <a:ea typeface="Calibri"/>
                <a:cs typeface="Times New Roman"/>
              </a:rPr>
              <a:t>U.N. conference focused on cities and human settlements will create a “new urban agenda” and hopefully implement SDG cities goal</a:t>
            </a:r>
            <a:endParaRPr lang="en-US" sz="1100">
              <a:effectLst/>
              <a:latin typeface="Calibri"/>
              <a:ea typeface="Calibri"/>
              <a:cs typeface="Times New Roman"/>
            </a:endParaRPr>
          </a:p>
        </p:txBody>
      </p:sp>
    </p:spTree>
    <p:extLst>
      <p:ext uri="{BB962C8B-B14F-4D97-AF65-F5344CB8AC3E}">
        <p14:creationId xmlns:p14="http://schemas.microsoft.com/office/powerpoint/2010/main" val="3396270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84351" y="354938"/>
            <a:ext cx="5342409" cy="2401083"/>
          </a:xfrm>
          <a:prstGeom prst="rect">
            <a:avLst/>
          </a:prstGeom>
        </p:spPr>
      </p:pic>
      <p:pic>
        <p:nvPicPr>
          <p:cNvPr id="3" name="Picture 2"/>
          <p:cNvPicPr>
            <a:picLocks noChangeAspect="1"/>
          </p:cNvPicPr>
          <p:nvPr/>
        </p:nvPicPr>
        <p:blipFill>
          <a:blip r:embed="rId4"/>
          <a:stretch>
            <a:fillRect/>
          </a:stretch>
        </p:blipFill>
        <p:spPr>
          <a:xfrm>
            <a:off x="4755556" y="3527157"/>
            <a:ext cx="3396052" cy="2037631"/>
          </a:xfrm>
          <a:prstGeom prst="rect">
            <a:avLst/>
          </a:prstGeom>
        </p:spPr>
      </p:pic>
      <p:pic>
        <p:nvPicPr>
          <p:cNvPr id="4" name="Picture 3"/>
          <p:cNvPicPr>
            <a:picLocks noChangeAspect="1"/>
          </p:cNvPicPr>
          <p:nvPr/>
        </p:nvPicPr>
        <p:blipFill rotWithShape="1">
          <a:blip r:embed="rId5"/>
          <a:srcRect l="12849" r="13345"/>
          <a:stretch/>
        </p:blipFill>
        <p:spPr>
          <a:xfrm>
            <a:off x="1826844" y="3431582"/>
            <a:ext cx="2207823" cy="3215762"/>
          </a:xfrm>
          <a:prstGeom prst="rect">
            <a:avLst/>
          </a:prstGeom>
        </p:spPr>
      </p:pic>
      <p:cxnSp>
        <p:nvCxnSpPr>
          <p:cNvPr id="6" name="Curved Connector 5"/>
          <p:cNvCxnSpPr/>
          <p:nvPr/>
        </p:nvCxnSpPr>
        <p:spPr>
          <a:xfrm rot="10800000" flipV="1">
            <a:off x="3712147" y="2756022"/>
            <a:ext cx="1548994" cy="1292043"/>
          </a:xfrm>
          <a:prstGeom prst="curvedConnector3">
            <a:avLst/>
          </a:prstGeom>
          <a:ln w="38100" cmpd="sng">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907777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ctr" rtl="0">
              <a:spcBef>
                <a:spcPct val="0"/>
              </a:spcBef>
            </a:pPr>
            <a:r>
              <a:rPr lang="en-US" sz="2800" dirty="0" smtClean="0">
                <a:latin typeface="+mn-lt"/>
              </a:rPr>
              <a:t/>
            </a:r>
            <a:br>
              <a:rPr lang="en-US" sz="2800" dirty="0" smtClean="0">
                <a:latin typeface="+mn-lt"/>
              </a:rPr>
            </a:br>
            <a:r>
              <a:rPr lang="en-US" sz="2800" dirty="0">
                <a:latin typeface="+mn-lt"/>
              </a:rPr>
              <a:t/>
            </a:r>
            <a:br>
              <a:rPr lang="en-US" sz="2800" dirty="0">
                <a:latin typeface="+mn-lt"/>
              </a:rPr>
            </a:br>
            <a:r>
              <a:rPr lang="en-US" sz="2800" dirty="0" smtClean="0">
                <a:latin typeface="+mn-lt"/>
              </a:rPr>
              <a:t/>
            </a:r>
            <a:br>
              <a:rPr lang="en-US" sz="2800" dirty="0" smtClean="0">
                <a:latin typeface="+mn-lt"/>
              </a:rPr>
            </a:br>
            <a:r>
              <a:rPr lang="en-US" sz="2800" dirty="0" smtClean="0">
                <a:latin typeface="+mn-lt"/>
              </a:rPr>
              <a:t/>
            </a:r>
            <a:br>
              <a:rPr lang="en-US" sz="2800" dirty="0" smtClean="0">
                <a:latin typeface="+mn-lt"/>
              </a:rPr>
            </a:br>
            <a:r>
              <a:rPr lang="en-US" sz="2800" dirty="0">
                <a:latin typeface="+mn-lt"/>
              </a:rPr>
              <a:t/>
            </a:r>
            <a:br>
              <a:rPr lang="en-US" sz="2800" dirty="0">
                <a:latin typeface="+mn-lt"/>
              </a:rPr>
            </a:br>
            <a:r>
              <a:rPr lang="en-US" sz="2800" dirty="0" smtClean="0">
                <a:latin typeface="+mn-lt"/>
              </a:rPr>
              <a:t/>
            </a:r>
            <a:br>
              <a:rPr lang="en-US" sz="2800" dirty="0" smtClean="0">
                <a:latin typeface="+mn-lt"/>
              </a:rPr>
            </a:br>
            <a:r>
              <a:rPr lang="en-US" sz="2800" dirty="0" smtClean="0">
                <a:latin typeface="+mn-lt"/>
              </a:rPr>
              <a:t/>
            </a:r>
            <a:br>
              <a:rPr lang="en-US" sz="2800" dirty="0" smtClean="0">
                <a:latin typeface="+mn-lt"/>
              </a:rPr>
            </a:br>
            <a:r>
              <a:rPr lang="en-US" sz="4400" dirty="0">
                <a:latin typeface="+mn-lt"/>
              </a:rPr>
              <a:t/>
            </a:r>
            <a:br>
              <a:rPr lang="en-US" sz="4400" dirty="0">
                <a:latin typeface="+mn-lt"/>
              </a:rPr>
            </a:br>
            <a:r>
              <a:rPr lang="en-US" sz="4400" dirty="0" smtClean="0">
                <a:latin typeface="+mn-lt"/>
              </a:rPr>
              <a:t>Housing and the Post-2015 Agenda</a:t>
            </a:r>
            <a:r>
              <a:rPr lang="en-US" sz="2800" dirty="0" smtClean="0">
                <a:latin typeface="+mn-lt"/>
              </a:rPr>
              <a:t/>
            </a:r>
            <a:br>
              <a:rPr lang="en-US" sz="2800" dirty="0" smtClean="0">
                <a:latin typeface="+mn-lt"/>
              </a:rPr>
            </a:br>
            <a:r>
              <a:rPr lang="en-US" dirty="0" smtClean="0">
                <a:latin typeface="+mn-lt"/>
              </a:rPr>
              <a:t/>
            </a:r>
            <a:br>
              <a:rPr lang="en-US" dirty="0" smtClean="0">
                <a:latin typeface="+mn-lt"/>
              </a:rPr>
            </a:br>
            <a:endParaRPr lang="en-US" dirty="0">
              <a:latin typeface="+mn-lt"/>
            </a:endParaRPr>
          </a:p>
        </p:txBody>
      </p:sp>
      <p:sp>
        <p:nvSpPr>
          <p:cNvPr id="3" name="Content Placeholder 2"/>
          <p:cNvSpPr>
            <a:spLocks noGrp="1"/>
          </p:cNvSpPr>
          <p:nvPr>
            <p:ph idx="1"/>
          </p:nvPr>
        </p:nvSpPr>
        <p:spPr>
          <a:xfrm>
            <a:off x="457200" y="1981200"/>
            <a:ext cx="8229600" cy="4144963"/>
          </a:xfrm>
        </p:spPr>
        <p:txBody>
          <a:bodyPr>
            <a:normAutofit/>
          </a:bodyPr>
          <a:lstStyle/>
          <a:p>
            <a:endParaRPr lang="en-US" sz="2000" dirty="0" smtClean="0"/>
          </a:p>
          <a:p>
            <a:endParaRPr lang="en-US" sz="2000" dirty="0" smtClean="0"/>
          </a:p>
          <a:p>
            <a:endParaRPr lang="en-US" sz="2000" dirty="0" smtClean="0"/>
          </a:p>
          <a:p>
            <a:pPr marL="0" indent="0" algn="ctr">
              <a:buNone/>
            </a:pPr>
            <a:r>
              <a:rPr lang="en-US" sz="3600" dirty="0" smtClean="0"/>
              <a:t>Habitat for Humanity believes housing needs to be prominently featured in the Post-2015 Development Agenda</a:t>
            </a:r>
          </a:p>
          <a:p>
            <a:endParaRPr lang="en-US" sz="2000" dirty="0" smtClean="0"/>
          </a:p>
          <a:p>
            <a:endParaRPr lang="en-US" sz="2000" dirty="0"/>
          </a:p>
        </p:txBody>
      </p:sp>
      <p:pic>
        <p:nvPicPr>
          <p:cNvPr id="6" name="Picture 5" descr="topbar-1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5131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143000"/>
          </a:xfrm>
        </p:spPr>
        <p:txBody>
          <a:bodyPr>
            <a:normAutofit fontScale="90000"/>
          </a:bodyPr>
          <a:lstStyle/>
          <a:p>
            <a:r>
              <a:rPr lang="en-US" dirty="0" smtClean="0">
                <a:latin typeface="+mn-lt"/>
              </a:rPr>
              <a:t/>
            </a:r>
            <a:br>
              <a:rPr lang="en-US" dirty="0" smtClean="0">
                <a:latin typeface="+mn-lt"/>
              </a:rPr>
            </a:br>
            <a:r>
              <a:rPr lang="en-US" dirty="0" smtClean="0">
                <a:latin typeface="+mn-lt"/>
              </a:rPr>
              <a:t>HFH Actions on Post-2015 Agenda</a:t>
            </a:r>
            <a:endParaRPr lang="en-US" dirty="0">
              <a:latin typeface="+mn-lt"/>
            </a:endParaRPr>
          </a:p>
        </p:txBody>
      </p:sp>
      <p:sp>
        <p:nvSpPr>
          <p:cNvPr id="3" name="Content Placeholder 2"/>
          <p:cNvSpPr>
            <a:spLocks noGrp="1"/>
          </p:cNvSpPr>
          <p:nvPr>
            <p:ph idx="1"/>
          </p:nvPr>
        </p:nvSpPr>
        <p:spPr>
          <a:xfrm>
            <a:off x="457200" y="3048000"/>
            <a:ext cx="8229600" cy="3078163"/>
          </a:xfrm>
        </p:spPr>
        <p:txBody>
          <a:bodyPr>
            <a:normAutofit fontScale="47500" lnSpcReduction="20000"/>
          </a:bodyPr>
          <a:lstStyle/>
          <a:p>
            <a:endParaRPr lang="en-US" dirty="0" smtClean="0"/>
          </a:p>
          <a:p>
            <a:endParaRPr lang="en-US" dirty="0"/>
          </a:p>
          <a:p>
            <a:r>
              <a:rPr lang="en-US" sz="4200" dirty="0" smtClean="0"/>
              <a:t>CEO Sign-On letter from 10 INGO’s to Secretary General about the next MDG’s</a:t>
            </a:r>
          </a:p>
          <a:p>
            <a:r>
              <a:rPr lang="en-US" sz="4200" dirty="0" smtClean="0"/>
              <a:t>50 HFH National Offices signed letter to UN MDG Special Advisor pushing a housing focus</a:t>
            </a:r>
          </a:p>
          <a:p>
            <a:r>
              <a:rPr lang="en-US" sz="4200" dirty="0" smtClean="0"/>
              <a:t>HFHI White Paper:  </a:t>
            </a:r>
            <a:r>
              <a:rPr lang="en-US" sz="4200" i="1" u="sng" dirty="0" smtClean="0"/>
              <a:t>Elevating Housing in the “next MDG’s”</a:t>
            </a:r>
          </a:p>
          <a:p>
            <a:r>
              <a:rPr lang="en-US" sz="4200" dirty="0" smtClean="0"/>
              <a:t>Guidance given to HFHI Global Network on process and engagement in country consultations</a:t>
            </a:r>
          </a:p>
          <a:p>
            <a:r>
              <a:rPr lang="en-US" sz="4200" dirty="0" smtClean="0"/>
              <a:t>Coordinating advocacy in the U.S. with National NGO Platform and the International Housing Coalition</a:t>
            </a:r>
          </a:p>
        </p:txBody>
      </p:sp>
      <p:pic>
        <p:nvPicPr>
          <p:cNvPr id="4" name="Picture 5" descr="topbar-1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8818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ctr" rtl="0">
              <a:spcBef>
                <a:spcPct val="0"/>
              </a:spcBef>
            </a:pPr>
            <a:r>
              <a:rPr lang="en-US" sz="3200" dirty="0" smtClean="0">
                <a:latin typeface="+mn-lt"/>
              </a:rPr>
              <a:t/>
            </a:r>
            <a:br>
              <a:rPr lang="en-US" sz="3200" dirty="0" smtClean="0">
                <a:latin typeface="+mn-lt"/>
              </a:rPr>
            </a:br>
            <a:r>
              <a:rPr lang="en-US" sz="3200" dirty="0">
                <a:latin typeface="+mn-lt"/>
              </a:rPr>
              <a:t/>
            </a:r>
            <a:br>
              <a:rPr lang="en-US" sz="3200" dirty="0">
                <a:latin typeface="+mn-lt"/>
              </a:rPr>
            </a:br>
            <a:r>
              <a:rPr lang="en-US" sz="3200" dirty="0" smtClean="0">
                <a:latin typeface="+mn-lt"/>
              </a:rPr>
              <a:t/>
            </a:r>
            <a:br>
              <a:rPr lang="en-US" sz="3200" dirty="0" smtClean="0">
                <a:latin typeface="+mn-lt"/>
              </a:rPr>
            </a:br>
            <a:r>
              <a:rPr lang="en-US" sz="3200" dirty="0">
                <a:latin typeface="+mn-lt"/>
              </a:rPr>
              <a:t/>
            </a:r>
            <a:br>
              <a:rPr lang="en-US" sz="3200" dirty="0">
                <a:latin typeface="+mn-lt"/>
              </a:rPr>
            </a:br>
            <a:r>
              <a:rPr lang="en-US" sz="3200" dirty="0" smtClean="0">
                <a:latin typeface="+mn-lt"/>
              </a:rPr>
              <a:t/>
            </a:r>
            <a:br>
              <a:rPr lang="en-US" sz="3200" dirty="0" smtClean="0">
                <a:latin typeface="+mn-lt"/>
              </a:rPr>
            </a:br>
            <a:r>
              <a:rPr lang="en-US" sz="3200" dirty="0" smtClean="0">
                <a:latin typeface="+mn-lt"/>
              </a:rPr>
              <a:t/>
            </a:r>
            <a:br>
              <a:rPr lang="en-US" sz="3200" dirty="0" smtClean="0">
                <a:latin typeface="+mn-lt"/>
              </a:rPr>
            </a:br>
            <a:r>
              <a:rPr lang="en-US" sz="3200" dirty="0">
                <a:latin typeface="+mn-lt"/>
              </a:rPr>
              <a:t/>
            </a:r>
            <a:br>
              <a:rPr lang="en-US" sz="3200" dirty="0">
                <a:latin typeface="+mn-lt"/>
              </a:rPr>
            </a:br>
            <a:r>
              <a:rPr lang="en-US" sz="3200" dirty="0" smtClean="0">
                <a:latin typeface="+mn-lt"/>
              </a:rPr>
              <a:t/>
            </a:r>
            <a:br>
              <a:rPr lang="en-US" sz="3200" dirty="0" smtClean="0">
                <a:latin typeface="+mn-lt"/>
              </a:rPr>
            </a:br>
            <a:r>
              <a:rPr lang="en-US" sz="3200" dirty="0" smtClean="0">
                <a:latin typeface="+mn-lt"/>
              </a:rPr>
              <a:t/>
            </a:r>
            <a:br>
              <a:rPr lang="en-US" sz="3200" dirty="0" smtClean="0">
                <a:latin typeface="+mn-lt"/>
              </a:rPr>
            </a:br>
            <a:r>
              <a:rPr lang="en-US" sz="3200" dirty="0">
                <a:latin typeface="+mn-lt"/>
              </a:rPr>
              <a:t/>
            </a:r>
            <a:br>
              <a:rPr lang="en-US" sz="3200" dirty="0">
                <a:latin typeface="+mn-lt"/>
              </a:rPr>
            </a:br>
            <a:r>
              <a:rPr lang="en-US" sz="4000" dirty="0" smtClean="0">
                <a:latin typeface="+mn-lt"/>
              </a:rPr>
              <a:t>HFHI Engagement in Post-2015 SDGs</a:t>
            </a:r>
            <a:br>
              <a:rPr lang="en-US" sz="4000" dirty="0" smtClean="0">
                <a:latin typeface="+mn-lt"/>
              </a:rPr>
            </a:br>
            <a:r>
              <a:rPr lang="en-US" sz="4000" dirty="0" smtClean="0">
                <a:latin typeface="+mn-lt"/>
              </a:rPr>
              <a:t> </a:t>
            </a:r>
            <a:br>
              <a:rPr lang="en-US" sz="4000" dirty="0" smtClean="0">
                <a:latin typeface="+mn-lt"/>
              </a:rPr>
            </a:br>
            <a:r>
              <a:rPr lang="en-US" sz="4000" dirty="0" smtClean="0">
                <a:latin typeface="+mn-lt"/>
              </a:rPr>
              <a:t/>
            </a:r>
            <a:br>
              <a:rPr lang="en-US" sz="4000" dirty="0" smtClean="0">
                <a:latin typeface="+mn-lt"/>
              </a:rPr>
            </a:br>
            <a:endParaRPr lang="en-US" sz="4000" dirty="0">
              <a:latin typeface="+mn-lt"/>
            </a:endParaRPr>
          </a:p>
        </p:txBody>
      </p:sp>
      <p:sp>
        <p:nvSpPr>
          <p:cNvPr id="3" name="Content Placeholder 2"/>
          <p:cNvSpPr>
            <a:spLocks noGrp="1"/>
          </p:cNvSpPr>
          <p:nvPr>
            <p:ph idx="1"/>
          </p:nvPr>
        </p:nvSpPr>
        <p:spPr>
          <a:xfrm>
            <a:off x="457200" y="2362200"/>
            <a:ext cx="8229600" cy="3763963"/>
          </a:xfrm>
        </p:spPr>
        <p:txBody>
          <a:bodyPr>
            <a:normAutofit/>
          </a:bodyPr>
          <a:lstStyle/>
          <a:p>
            <a:pPr lvl="2"/>
            <a:endParaRPr lang="en-US" dirty="0" smtClean="0"/>
          </a:p>
          <a:p>
            <a:pPr lvl="2"/>
            <a:r>
              <a:rPr lang="en-US" sz="2800" dirty="0" err="1" smtClean="0"/>
              <a:t>Communitas</a:t>
            </a:r>
            <a:r>
              <a:rPr lang="en-US" sz="2800" dirty="0" smtClean="0"/>
              <a:t> Coalition</a:t>
            </a:r>
          </a:p>
          <a:p>
            <a:pPr lvl="2"/>
            <a:r>
              <a:rPr lang="en-US" sz="2800" dirty="0" smtClean="0"/>
              <a:t>International Housing Coalition</a:t>
            </a:r>
          </a:p>
          <a:p>
            <a:pPr lvl="2"/>
            <a:r>
              <a:rPr lang="en-US" sz="2800" dirty="0" smtClean="0"/>
              <a:t>Cities Alliance</a:t>
            </a:r>
          </a:p>
          <a:p>
            <a:pPr lvl="2"/>
            <a:r>
              <a:rPr lang="en-US" sz="2800" dirty="0" smtClean="0"/>
              <a:t>World Urban Campaign</a:t>
            </a:r>
          </a:p>
          <a:p>
            <a:pPr lvl="2"/>
            <a:r>
              <a:rPr lang="en-US" sz="2800" dirty="0" err="1" smtClean="0"/>
              <a:t>InterAction</a:t>
            </a:r>
            <a:endParaRPr lang="en-US" sz="2800" dirty="0" smtClean="0"/>
          </a:p>
          <a:p>
            <a:pPr marL="914400" lvl="2" indent="0">
              <a:buNone/>
            </a:pPr>
            <a:endParaRPr lang="en-US" dirty="0"/>
          </a:p>
        </p:txBody>
      </p:sp>
      <p:pic>
        <p:nvPicPr>
          <p:cNvPr id="4" name="Picture 5" descr="topbar-1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9818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66520" y="1460500"/>
            <a:ext cx="6350000" cy="4102100"/>
          </a:xfrm>
          <a:prstGeom prst="rect">
            <a:avLst/>
          </a:prstGeom>
        </p:spPr>
      </p:pic>
      <p:sp>
        <p:nvSpPr>
          <p:cNvPr id="3" name="TextBox 2"/>
          <p:cNvSpPr txBox="1"/>
          <p:nvPr/>
        </p:nvSpPr>
        <p:spPr>
          <a:xfrm>
            <a:off x="584571" y="5381590"/>
            <a:ext cx="8229240" cy="707886"/>
          </a:xfrm>
          <a:prstGeom prst="rect">
            <a:avLst/>
          </a:prstGeom>
          <a:noFill/>
        </p:spPr>
        <p:txBody>
          <a:bodyPr wrap="none" rtlCol="0">
            <a:spAutoFit/>
          </a:bodyPr>
          <a:lstStyle/>
          <a:p>
            <a:r>
              <a:rPr lang="en-US" sz="2000" b="1" dirty="0" smtClean="0"/>
              <a:t>Goal 11: </a:t>
            </a:r>
          </a:p>
          <a:p>
            <a:r>
              <a:rPr lang="en-US" sz="2000" b="1" dirty="0" smtClean="0"/>
              <a:t>Make cities and human settlements inclusive, safe, resilient and sustainable</a:t>
            </a:r>
            <a:endParaRPr lang="en-US" sz="2000" b="1" dirty="0"/>
          </a:p>
        </p:txBody>
      </p:sp>
      <p:pic>
        <p:nvPicPr>
          <p:cNvPr id="4" name="Picture 5" descr="topbar-1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171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371600" y="3352800"/>
            <a:ext cx="6400800" cy="2286000"/>
          </a:xfrm>
        </p:spPr>
        <p:txBody>
          <a:bodyPr>
            <a:normAutofit/>
          </a:bodyPr>
          <a:lstStyle/>
          <a:p>
            <a:endParaRPr lang="en-US" dirty="0">
              <a:solidFill>
                <a:schemeClr val="tx1"/>
              </a:solidFill>
            </a:endParaRPr>
          </a:p>
        </p:txBody>
      </p:sp>
      <p:pic>
        <p:nvPicPr>
          <p:cNvPr id="5" name="Picture 5" descr="topbar-1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0" y="3429000"/>
            <a:ext cx="9144000" cy="2857500"/>
          </a:xfrm>
          <a:prstGeom prst="rect">
            <a:avLst/>
          </a:prstGeom>
        </p:spPr>
      </p:pic>
      <p:sp>
        <p:nvSpPr>
          <p:cNvPr id="3" name="Title 2"/>
          <p:cNvSpPr>
            <a:spLocks noGrp="1"/>
          </p:cNvSpPr>
          <p:nvPr>
            <p:ph type="ctrTitle"/>
          </p:nvPr>
        </p:nvSpPr>
        <p:spPr>
          <a:xfrm>
            <a:off x="685800" y="2130425"/>
            <a:ext cx="7772400" cy="1870075"/>
          </a:xfrm>
        </p:spPr>
        <p:txBody>
          <a:bodyPr>
            <a:normAutofit/>
          </a:bodyPr>
          <a:lstStyle/>
          <a:p>
            <a:r>
              <a:rPr lang="en-US" sz="4000" dirty="0" smtClean="0"/>
              <a:t>Linking SDGs and the Urban Agenda </a:t>
            </a:r>
            <a:endParaRPr lang="en-US" sz="4000" dirty="0"/>
          </a:p>
        </p:txBody>
      </p:sp>
    </p:spTree>
    <p:extLst>
      <p:ext uri="{BB962C8B-B14F-4D97-AF65-F5344CB8AC3E}">
        <p14:creationId xmlns:p14="http://schemas.microsoft.com/office/powerpoint/2010/main" val="511781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52999" y="3454206"/>
            <a:ext cx="1986314" cy="2613571"/>
          </a:xfrm>
          <a:prstGeom prst="rect">
            <a:avLst/>
          </a:prstGeom>
        </p:spPr>
      </p:pic>
      <p:pic>
        <p:nvPicPr>
          <p:cNvPr id="3" name="Picture 2"/>
          <p:cNvPicPr>
            <a:picLocks noChangeAspect="1"/>
          </p:cNvPicPr>
          <p:nvPr/>
        </p:nvPicPr>
        <p:blipFill rotWithShape="1">
          <a:blip r:embed="rId4"/>
          <a:srcRect l="3349" t="15260" r="4444" b="6329"/>
          <a:stretch/>
        </p:blipFill>
        <p:spPr>
          <a:xfrm>
            <a:off x="4846981" y="473091"/>
            <a:ext cx="3884623" cy="2387889"/>
          </a:xfrm>
          <a:prstGeom prst="rect">
            <a:avLst/>
          </a:prstGeom>
        </p:spPr>
      </p:pic>
      <p:pic>
        <p:nvPicPr>
          <p:cNvPr id="5" name="Picture 4"/>
          <p:cNvPicPr>
            <a:picLocks noChangeAspect="1"/>
          </p:cNvPicPr>
          <p:nvPr/>
        </p:nvPicPr>
        <p:blipFill>
          <a:blip r:embed="rId5"/>
          <a:stretch>
            <a:fillRect/>
          </a:stretch>
        </p:blipFill>
        <p:spPr>
          <a:xfrm>
            <a:off x="342680" y="351689"/>
            <a:ext cx="4143323" cy="5856287"/>
          </a:xfrm>
          <a:prstGeom prst="rect">
            <a:avLst/>
          </a:prstGeom>
        </p:spPr>
      </p:pic>
      <p:sp>
        <p:nvSpPr>
          <p:cNvPr id="4" name="TextBox 3"/>
          <p:cNvSpPr txBox="1"/>
          <p:nvPr/>
        </p:nvSpPr>
        <p:spPr>
          <a:xfrm>
            <a:off x="4846981" y="2986557"/>
            <a:ext cx="3919613" cy="215444"/>
          </a:xfrm>
          <a:prstGeom prst="rect">
            <a:avLst/>
          </a:prstGeom>
          <a:noFill/>
        </p:spPr>
        <p:txBody>
          <a:bodyPr wrap="none" rtlCol="0">
            <a:spAutoFit/>
          </a:bodyPr>
          <a:lstStyle/>
          <a:p>
            <a:r>
              <a:rPr lang="en-US" sz="800" dirty="0"/>
              <a:t>https://</a:t>
            </a:r>
            <a:r>
              <a:rPr lang="en-US" sz="800" dirty="0" err="1"/>
              <a:t>www.youtube.com</a:t>
            </a:r>
            <a:r>
              <a:rPr lang="en-US" sz="800" dirty="0"/>
              <a:t>/</a:t>
            </a:r>
            <a:r>
              <a:rPr lang="en-US" sz="800" dirty="0" err="1"/>
              <a:t>watch?v</a:t>
            </a:r>
            <a:r>
              <a:rPr lang="en-US" sz="800" dirty="0"/>
              <a:t>=gNDGGb8F6Jk&amp;index=9&amp;list=PLC420AEA764137222</a:t>
            </a:r>
          </a:p>
        </p:txBody>
      </p:sp>
    </p:spTree>
    <p:extLst>
      <p:ext uri="{BB962C8B-B14F-4D97-AF65-F5344CB8AC3E}">
        <p14:creationId xmlns:p14="http://schemas.microsoft.com/office/powerpoint/2010/main" val="3253671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737</TotalTime>
  <Words>1515</Words>
  <Application>Microsoft Office PowerPoint</Application>
  <PresentationFormat>On-screen Show (4:3)</PresentationFormat>
  <Paragraphs>182</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Right to the City and Sustainable Development Goals – Post 2015 Agenda</vt:lpstr>
      <vt:lpstr>        Overview    </vt:lpstr>
      <vt:lpstr>PowerPoint Presentation</vt:lpstr>
      <vt:lpstr>        Housing and the Post-2015 Agenda  </vt:lpstr>
      <vt:lpstr> HFH Actions on Post-2015 Agenda</vt:lpstr>
      <vt:lpstr>          HFHI Engagement in Post-2015 SDGs    </vt:lpstr>
      <vt:lpstr>PowerPoint Presentation</vt:lpstr>
      <vt:lpstr>Linking SDGs and the Urban Agenda </vt:lpstr>
      <vt:lpstr>PowerPoint Presentation</vt:lpstr>
      <vt:lpstr>PowerPoint Presentation</vt:lpstr>
      <vt:lpstr>PowerPoint Presentation</vt:lpstr>
      <vt:lpstr>Origin and Development of World Urban Campaign</vt:lpstr>
      <vt:lpstr>PowerPoint Presentation</vt:lpstr>
      <vt:lpstr>World Urban Forum 7 - Medellin  </vt:lpstr>
      <vt:lpstr>PowerPoint Presentation</vt:lpstr>
      <vt:lpstr>Preparatory Committee I   </vt:lpstr>
      <vt:lpstr>WUC Working Group on Habitat III</vt:lpstr>
      <vt:lpstr>PowerPoint Presentation</vt:lpstr>
      <vt:lpstr>Actions and Next Steps </vt:lpstr>
      <vt:lpstr>Putting Housing and Human Settlements on The Global Agenda </vt:lpstr>
      <vt:lpstr>PowerPoint Presentation</vt:lpstr>
      <vt:lpstr>History of  UN-Habitat and Partners Engagement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Vincent</dc:creator>
  <cp:lastModifiedBy>Jane Katz</cp:lastModifiedBy>
  <cp:revision>52</cp:revision>
  <dcterms:created xsi:type="dcterms:W3CDTF">2012-09-25T16:10:18Z</dcterms:created>
  <dcterms:modified xsi:type="dcterms:W3CDTF">2014-11-13T02:20:41Z</dcterms:modified>
</cp:coreProperties>
</file>