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0" r:id="rId3"/>
    <p:sldId id="264" r:id="rId4"/>
    <p:sldId id="262" r:id="rId5"/>
    <p:sldId id="263" r:id="rId6"/>
    <p:sldId id="265" r:id="rId7"/>
    <p:sldId id="274" r:id="rId8"/>
    <p:sldId id="270" r:id="rId9"/>
    <p:sldId id="267" r:id="rId10"/>
    <p:sldId id="268" r:id="rId11"/>
    <p:sldId id="269" r:id="rId12"/>
    <p:sldId id="266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41DE5-F656-4D1E-9485-F7D13617A229}" type="datetimeFigureOut">
              <a:rPr lang="pt-BR" smtClean="0"/>
              <a:t>06/11/2014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98B88-BC50-49E9-9E67-7B2A38E22955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98B88-BC50-49E9-9E67-7B2A38E22955}" type="slidenum">
              <a:rPr lang="pt-BR" smtClean="0"/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98B88-BC50-49E9-9E67-7B2A38E22955}" type="slidenum">
              <a:rPr lang="pt-BR" smtClean="0"/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98B88-BC50-49E9-9E67-7B2A38E22955}" type="slidenum">
              <a:rPr lang="pt-BR" smtClean="0"/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98B88-BC50-49E9-9E67-7B2A38E22955}" type="slidenum">
              <a:rPr lang="pt-BR" smtClean="0"/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98B88-BC50-49E9-9E67-7B2A38E22955}" type="slidenum">
              <a:rPr lang="pt-BR" smtClean="0"/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98B88-BC50-49E9-9E67-7B2A38E22955}" type="slidenum">
              <a:rPr lang="pt-BR" smtClean="0"/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98B88-BC50-49E9-9E67-7B2A38E22955}" type="slidenum">
              <a:rPr lang="pt-BR" smtClean="0"/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98B88-BC50-49E9-9E67-7B2A38E22955}" type="slidenum">
              <a:rPr lang="pt-BR" smtClean="0"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98B88-BC50-49E9-9E67-7B2A38E22955}" type="slidenum">
              <a:rPr lang="pt-BR" smtClean="0"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98B88-BC50-49E9-9E67-7B2A38E22955}" type="slidenum">
              <a:rPr lang="pt-BR" smtClean="0"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98B88-BC50-49E9-9E67-7B2A38E22955}" type="slidenum">
              <a:rPr lang="pt-BR" smtClean="0"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98B88-BC50-49E9-9E67-7B2A38E22955}" type="slidenum">
              <a:rPr lang="pt-BR" smtClean="0"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98B88-BC50-49E9-9E67-7B2A38E22955}" type="slidenum">
              <a:rPr lang="pt-BR" smtClean="0"/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98B88-BC50-49E9-9E67-7B2A38E22955}" type="slidenum">
              <a:rPr lang="pt-BR" smtClean="0"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98B88-BC50-49E9-9E67-7B2A38E22955}" type="slidenum">
              <a:rPr lang="pt-BR" smtClean="0"/>
              <a:t>9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1CF30-D730-45F0-A5FE-77EFD0EFFA86}" type="datetimeFigureOut">
              <a:rPr lang="pt-BR" smtClean="0"/>
              <a:pPr/>
              <a:t>06/11/2014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6075B-4B2B-4201-BBE7-A82484C6830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1CF30-D730-45F0-A5FE-77EFD0EFFA86}" type="datetimeFigureOut">
              <a:rPr lang="pt-BR" smtClean="0"/>
              <a:pPr/>
              <a:t>06/11/2014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6075B-4B2B-4201-BBE7-A82484C6830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1CF30-D730-45F0-A5FE-77EFD0EFFA86}" type="datetimeFigureOut">
              <a:rPr lang="pt-BR" smtClean="0"/>
              <a:pPr/>
              <a:t>06/11/2014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6075B-4B2B-4201-BBE7-A82484C6830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1CF30-D730-45F0-A5FE-77EFD0EFFA86}" type="datetimeFigureOut">
              <a:rPr lang="pt-BR" smtClean="0"/>
              <a:pPr/>
              <a:t>06/11/2014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6075B-4B2B-4201-BBE7-A82484C6830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1CF30-D730-45F0-A5FE-77EFD0EFFA86}" type="datetimeFigureOut">
              <a:rPr lang="pt-BR" smtClean="0"/>
              <a:pPr/>
              <a:t>06/11/2014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6075B-4B2B-4201-BBE7-A82484C6830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1CF30-D730-45F0-A5FE-77EFD0EFFA86}" type="datetimeFigureOut">
              <a:rPr lang="pt-BR" smtClean="0"/>
              <a:pPr/>
              <a:t>06/11/2014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6075B-4B2B-4201-BBE7-A82484C6830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1CF30-D730-45F0-A5FE-77EFD0EFFA86}" type="datetimeFigureOut">
              <a:rPr lang="pt-BR" smtClean="0"/>
              <a:pPr/>
              <a:t>06/11/2014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6075B-4B2B-4201-BBE7-A82484C6830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1CF30-D730-45F0-A5FE-77EFD0EFFA86}" type="datetimeFigureOut">
              <a:rPr lang="pt-BR" smtClean="0"/>
              <a:pPr/>
              <a:t>06/11/2014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6075B-4B2B-4201-BBE7-A82484C6830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1CF30-D730-45F0-A5FE-77EFD0EFFA86}" type="datetimeFigureOut">
              <a:rPr lang="pt-BR" smtClean="0"/>
              <a:pPr/>
              <a:t>06/11/2014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6075B-4B2B-4201-BBE7-A82484C6830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1CF30-D730-45F0-A5FE-77EFD0EFFA86}" type="datetimeFigureOut">
              <a:rPr lang="pt-BR" smtClean="0"/>
              <a:pPr/>
              <a:t>06/11/2014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6075B-4B2B-4201-BBE7-A82484C6830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1CF30-D730-45F0-A5FE-77EFD0EFFA86}" type="datetimeFigureOut">
              <a:rPr lang="pt-BR" smtClean="0"/>
              <a:pPr/>
              <a:t>06/11/2014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6075B-4B2B-4201-BBE7-A82484C6830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1CF30-D730-45F0-A5FE-77EFD0EFFA86}" type="datetimeFigureOut">
              <a:rPr lang="pt-BR" smtClean="0"/>
              <a:pPr/>
              <a:t>06/11/2014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6075B-4B2B-4201-BBE7-A82484C6830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bservatorioderemocoes.blogspot.com.br/p/o-observatorio.html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Derecho a la Ciudad en América Latina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15616" y="3861048"/>
            <a:ext cx="7088832" cy="1752600"/>
          </a:xfrm>
        </p:spPr>
        <p:txBody>
          <a:bodyPr>
            <a:normAutofit fontScale="40000" lnSpcReduction="20000"/>
          </a:bodyPr>
          <a:lstStyle/>
          <a:p>
            <a:r>
              <a:rPr lang="es-ES" sz="5900" dirty="0" smtClean="0"/>
              <a:t>Casos analizados: Colombia/Brasil/Bogotá/São Paulo</a:t>
            </a:r>
          </a:p>
          <a:p>
            <a:endParaRPr lang="es-ES" dirty="0" smtClean="0"/>
          </a:p>
          <a:p>
            <a:r>
              <a:rPr lang="es-ES" dirty="0" smtClean="0"/>
              <a:t>Encuentro Internacional sobre el Derecho a la Ciudad - São Paulo, 12, de noviembre de 2014</a:t>
            </a:r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Investigadores: Paulo </a:t>
            </a:r>
            <a:r>
              <a:rPr lang="es-ES" dirty="0" err="1" smtClean="0"/>
              <a:t>Romeiro</a:t>
            </a:r>
            <a:r>
              <a:rPr lang="es-ES" dirty="0" smtClean="0"/>
              <a:t>, Irene Guimarães e Vanessa </a:t>
            </a:r>
            <a:r>
              <a:rPr lang="es-ES" dirty="0" err="1" smtClean="0"/>
              <a:t>Koetz</a:t>
            </a:r>
            <a:endParaRPr lang="es-ES" dirty="0" smtClean="0"/>
          </a:p>
          <a:p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32656"/>
            <a:ext cx="1728192" cy="179643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</p:pic>
      <p:pic>
        <p:nvPicPr>
          <p:cNvPr id="3074" name="Imagem 3" descr="Descrição: Descrição: hic logo 7 ligh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950" y="485775"/>
            <a:ext cx="1065213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Imagem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476672"/>
            <a:ext cx="160972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Imagem 5" descr="Descrição: Descrição: http://por.habitants.org/var/ezwebin_site/storage/images/notizie/newsletter/sao_paulo_encontro_nacional_de_reforma_urbana_discute/2131909-1-por-BR/sao_paulo_encontro_nacional_de_reforma_urbana_discut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476672"/>
            <a:ext cx="1504950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Brasil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s-ES" dirty="0" smtClean="0"/>
              <a:t>Estatuto de la Ciudad – Ley Federal que establece como debe ser conducida la política urbana en Brasil:</a:t>
            </a:r>
          </a:p>
          <a:p>
            <a:r>
              <a:rPr lang="es-ES" dirty="0" smtClean="0"/>
              <a:t>Directrices generales:</a:t>
            </a:r>
          </a:p>
          <a:p>
            <a:pPr lvl="1"/>
            <a:r>
              <a:rPr lang="es-ES" dirty="0" smtClean="0"/>
              <a:t>Derecho a la ciudad;</a:t>
            </a:r>
          </a:p>
          <a:p>
            <a:pPr lvl="1"/>
            <a:r>
              <a:rPr lang="es-ES" dirty="0" smtClean="0"/>
              <a:t>Gestión democrática de las ciudades;</a:t>
            </a:r>
          </a:p>
          <a:p>
            <a:pPr lvl="1"/>
            <a:r>
              <a:rPr lang="es-ES" dirty="0" smtClean="0"/>
              <a:t>Combate a la especulación inmobiliaria</a:t>
            </a:r>
            <a:r>
              <a:rPr lang="es-ES" dirty="0" smtClean="0"/>
              <a:t>;</a:t>
            </a:r>
            <a:endParaRPr lang="es-ES" dirty="0" smtClean="0"/>
          </a:p>
          <a:p>
            <a:pPr lvl="1"/>
            <a:r>
              <a:rPr lang="es-ES" dirty="0" smtClean="0"/>
              <a:t>Regularización de la tenencia de la tierra en aéreas ocupadas por población de bajos ingresos;</a:t>
            </a:r>
          </a:p>
          <a:p>
            <a:pPr lvl="1"/>
            <a:r>
              <a:rPr lang="es-ES" dirty="0" smtClean="0"/>
              <a:t>Recuperación de la plus valía urbana.</a:t>
            </a:r>
          </a:p>
          <a:p>
            <a:r>
              <a:rPr lang="es-ES" dirty="0" smtClean="0"/>
              <a:t>Instrumentos de política urbana</a:t>
            </a:r>
          </a:p>
          <a:p>
            <a:r>
              <a:rPr lang="es-ES" dirty="0" smtClean="0"/>
              <a:t>Plan Director (Plan de ordenamiento territorial que define función social de la propiedad)</a:t>
            </a:r>
          </a:p>
          <a:p>
            <a:r>
              <a:rPr lang="es-ES" dirty="0" smtClean="0"/>
              <a:t>Gestión democrática de las ciudades (instrumentos)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Brasil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s-ES" b="1" dirty="0" smtClean="0"/>
              <a:t>Regularización de la tenencia de la tierra:</a:t>
            </a:r>
          </a:p>
          <a:p>
            <a:pPr>
              <a:buNone/>
            </a:pPr>
            <a:r>
              <a:rPr lang="es-ES" b="1" dirty="0" smtClean="0"/>
              <a:t>Ley Federal 11977/09</a:t>
            </a:r>
          </a:p>
          <a:p>
            <a:r>
              <a:rPr lang="es-ES" dirty="0" smtClean="0"/>
              <a:t>Reglamenta en ámbito nacional la regularización de la tenencia de la tierra de interés social diferenciándola de interés especifico; </a:t>
            </a:r>
          </a:p>
          <a:p>
            <a:r>
              <a:rPr lang="es-ES" dirty="0" smtClean="0"/>
              <a:t>Reglamenta la aplicación de las ZEIS y otros instrumentos </a:t>
            </a:r>
            <a:r>
              <a:rPr lang="es-ES" dirty="0" smtClean="0"/>
              <a:t>de regularización de la tenencia de la tierra </a:t>
            </a:r>
            <a:r>
              <a:rPr lang="es-ES" dirty="0" smtClean="0"/>
              <a:t>y </a:t>
            </a:r>
            <a:r>
              <a:rPr lang="es-ES" dirty="0" smtClean="0"/>
              <a:t>el plan de urbanización;</a:t>
            </a:r>
          </a:p>
          <a:p>
            <a:r>
              <a:rPr lang="es-ES" dirty="0" smtClean="0"/>
              <a:t>Establece reglamento propio para registro de planes de urbanización derivados </a:t>
            </a:r>
            <a:r>
              <a:rPr lang="es-ES" dirty="0" smtClean="0"/>
              <a:t>de regularización de la tenencia de la tierra de interés social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São Paulo</a:t>
            </a:r>
            <a:endParaRPr lang="pt-BR" dirty="0"/>
          </a:p>
        </p:txBody>
      </p:sp>
      <p:pic>
        <p:nvPicPr>
          <p:cNvPr id="4" name="Espaço Reservado para Conteúdo 3" descr="MAPA_REMOCOES_fina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30076" y="1233213"/>
            <a:ext cx="4774172" cy="5624787"/>
          </a:xfrm>
        </p:spPr>
      </p:pic>
      <p:sp>
        <p:nvSpPr>
          <p:cNvPr id="6" name="CaixaDeTexto 5"/>
          <p:cNvSpPr txBox="1"/>
          <p:nvPr/>
        </p:nvSpPr>
        <p:spPr>
          <a:xfrm>
            <a:off x="6804248" y="5301208"/>
            <a:ext cx="2339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Mapa producido por el observatorio de las remociones disponible en:</a:t>
            </a:r>
            <a:r>
              <a:rPr lang="es-CL" sz="1200" u="sng" dirty="0" smtClean="0">
                <a:hlinkClick r:id="rId4"/>
              </a:rPr>
              <a:t>http</a:t>
            </a:r>
            <a:r>
              <a:rPr lang="es-CL" sz="1200" u="sng" dirty="0">
                <a:hlinkClick r:id="rId4"/>
              </a:rPr>
              <a:t>://observatorioderemocoes.blogspot.com.br/p/o-observatorio.html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São Paulo</a:t>
            </a:r>
            <a:endParaRPr lang="es-E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s-ES" b="1" dirty="0"/>
              <a:t>Gestión democrática de la </a:t>
            </a:r>
            <a:r>
              <a:rPr lang="es-ES" b="1" dirty="0" smtClean="0"/>
              <a:t>ciudad</a:t>
            </a:r>
          </a:p>
          <a:p>
            <a:pPr lvl="1"/>
            <a:r>
              <a:rPr lang="es-ES" b="1" dirty="0" smtClean="0"/>
              <a:t>Plan Director (procesos </a:t>
            </a:r>
            <a:r>
              <a:rPr lang="es-ES" b="1" dirty="0" smtClean="0"/>
              <a:t>de </a:t>
            </a:r>
            <a:r>
              <a:rPr lang="es-ES" b="1" dirty="0" smtClean="0"/>
              <a:t>elaboración);</a:t>
            </a:r>
            <a:endParaRPr lang="es-ES" b="1" dirty="0" smtClean="0"/>
          </a:p>
          <a:p>
            <a:pPr lvl="1"/>
            <a:r>
              <a:rPr lang="es-ES" b="1" dirty="0" smtClean="0"/>
              <a:t>Consejo </a:t>
            </a:r>
            <a:r>
              <a:rPr lang="es-ES" b="1" dirty="0" smtClean="0"/>
              <a:t>Participativo </a:t>
            </a:r>
            <a:r>
              <a:rPr lang="es-ES" b="1" dirty="0" smtClean="0"/>
              <a:t>(subayuntamientos);</a:t>
            </a:r>
            <a:endParaRPr lang="es-ES" b="1" dirty="0" smtClean="0"/>
          </a:p>
          <a:p>
            <a:pPr lvl="1"/>
            <a:r>
              <a:rPr lang="es-ES" b="1" dirty="0" smtClean="0"/>
              <a:t>Consejo </a:t>
            </a:r>
            <a:r>
              <a:rPr lang="es-ES" b="1" dirty="0" smtClean="0"/>
              <a:t>Municipal de </a:t>
            </a:r>
            <a:r>
              <a:rPr lang="es-ES" b="1" dirty="0" smtClean="0"/>
              <a:t>Vivienda.</a:t>
            </a:r>
            <a:endParaRPr lang="es-ES" b="1" dirty="0" smtClean="0"/>
          </a:p>
          <a:p>
            <a:pPr lvl="1"/>
            <a:r>
              <a:rPr lang="es-ES" b="1" dirty="0" smtClean="0"/>
              <a:t>Aplicación del Estudio de </a:t>
            </a:r>
            <a:r>
              <a:rPr lang="es-ES" b="1" dirty="0" smtClean="0"/>
              <a:t>Impacto de </a:t>
            </a:r>
            <a:r>
              <a:rPr lang="es-ES" b="1" dirty="0" smtClean="0"/>
              <a:t>Vecindad</a:t>
            </a:r>
            <a:endParaRPr lang="es-ES" b="1" dirty="0" smtClean="0"/>
          </a:p>
          <a:p>
            <a:pPr lvl="0"/>
            <a:endParaRPr lang="es-ES" b="1" dirty="0" smtClean="0"/>
          </a:p>
          <a:p>
            <a:pPr lvl="0"/>
            <a:r>
              <a:rPr lang="es-ES" b="1" dirty="0" smtClean="0"/>
              <a:t>Política </a:t>
            </a:r>
            <a:r>
              <a:rPr lang="es-ES" b="1" dirty="0" smtClean="0"/>
              <a:t>de vivienda </a:t>
            </a:r>
            <a:r>
              <a:rPr lang="es-ES" b="1" dirty="0"/>
              <a:t>y tenencia de la </a:t>
            </a:r>
            <a:r>
              <a:rPr lang="es-ES" b="1" dirty="0" smtClean="0"/>
              <a:t>tierra</a:t>
            </a:r>
          </a:p>
          <a:p>
            <a:pPr lvl="1"/>
            <a:r>
              <a:rPr lang="es-ES" b="1" dirty="0" smtClean="0"/>
              <a:t>Regularización de la tenencia de la tierra </a:t>
            </a:r>
            <a:r>
              <a:rPr lang="es-ES" b="1" dirty="0" smtClean="0"/>
              <a:t>(histórico);</a:t>
            </a:r>
          </a:p>
          <a:p>
            <a:pPr lvl="1"/>
            <a:r>
              <a:rPr lang="es-ES" b="1" dirty="0" smtClean="0"/>
              <a:t>Disputa </a:t>
            </a:r>
            <a:r>
              <a:rPr lang="es-ES" b="1" dirty="0" smtClean="0"/>
              <a:t>del</a:t>
            </a:r>
            <a:r>
              <a:rPr lang="es-ES" b="1" dirty="0" smtClean="0"/>
              <a:t> territorio de la </a:t>
            </a:r>
            <a:r>
              <a:rPr lang="es-ES" b="1" dirty="0" smtClean="0"/>
              <a:t>área central </a:t>
            </a:r>
            <a:r>
              <a:rPr lang="es-ES" b="1" dirty="0" smtClean="0"/>
              <a:t>de la ciudad (ocupaciones);</a:t>
            </a:r>
            <a:endParaRPr lang="es-ES" b="1" dirty="0" smtClean="0"/>
          </a:p>
          <a:p>
            <a:pPr lvl="1"/>
            <a:r>
              <a:rPr lang="es-ES" b="1" dirty="0" smtClean="0"/>
              <a:t>Tentativa de aumento </a:t>
            </a:r>
            <a:r>
              <a:rPr lang="es-ES" b="1" dirty="0" smtClean="0"/>
              <a:t>del </a:t>
            </a:r>
            <a:r>
              <a:rPr lang="es-ES" b="1" dirty="0" smtClean="0"/>
              <a:t>IPTU</a:t>
            </a:r>
            <a:r>
              <a:rPr lang="es-ES" b="1" dirty="0" smtClean="0"/>
              <a:t>.</a:t>
            </a:r>
            <a:endParaRPr lang="es-ES" dirty="0" smtClean="0"/>
          </a:p>
          <a:p>
            <a:pPr lvl="0"/>
            <a:endParaRPr lang="es-ES" b="1" dirty="0" smtClean="0"/>
          </a:p>
          <a:p>
            <a:pPr lvl="0"/>
            <a:r>
              <a:rPr lang="es-ES" b="1" dirty="0" smtClean="0"/>
              <a:t>Disputa </a:t>
            </a:r>
            <a:r>
              <a:rPr lang="es-ES" b="1" dirty="0"/>
              <a:t>del territorio y modelo de </a:t>
            </a:r>
            <a:r>
              <a:rPr lang="es-ES" b="1" dirty="0" smtClean="0"/>
              <a:t>ciudad</a:t>
            </a:r>
          </a:p>
          <a:p>
            <a:pPr lvl="1"/>
            <a:r>
              <a:rPr lang="es-ES" b="1" dirty="0" smtClean="0"/>
              <a:t>Remociones y desalojos (acciones </a:t>
            </a:r>
            <a:r>
              <a:rPr lang="es-ES" b="1" dirty="0" smtClean="0"/>
              <a:t>públicas </a:t>
            </a:r>
            <a:r>
              <a:rPr lang="es-ES" b="1" dirty="0" smtClean="0"/>
              <a:t>y </a:t>
            </a:r>
            <a:r>
              <a:rPr lang="es-ES" b="1" dirty="0" smtClean="0"/>
              <a:t>privadas);</a:t>
            </a:r>
          </a:p>
          <a:p>
            <a:pPr lvl="1"/>
            <a:r>
              <a:rPr lang="es-ES" b="1" dirty="0" smtClean="0"/>
              <a:t>Incendios en las favelas</a:t>
            </a:r>
            <a:r>
              <a:rPr lang="es-ES" b="1" dirty="0" smtClean="0"/>
              <a:t>;</a:t>
            </a:r>
          </a:p>
          <a:p>
            <a:pPr lvl="1"/>
            <a:r>
              <a:rPr lang="es-ES" b="1" dirty="0" smtClean="0"/>
              <a:t>Aumento </a:t>
            </a:r>
            <a:r>
              <a:rPr lang="es-ES" b="1" dirty="0" smtClean="0"/>
              <a:t>de las ocupaciones de tierra;</a:t>
            </a:r>
            <a:endParaRPr lang="es-ES" b="1" dirty="0" smtClean="0"/>
          </a:p>
          <a:p>
            <a:pPr lvl="1"/>
            <a:r>
              <a:rPr lang="es-ES" b="1" dirty="0" smtClean="0"/>
              <a:t>Operaciones </a:t>
            </a:r>
            <a:r>
              <a:rPr lang="es-ES" b="1" dirty="0" smtClean="0"/>
              <a:t>urbanas, parques lineares, </a:t>
            </a:r>
            <a:r>
              <a:rPr lang="es-ES" b="1" dirty="0" smtClean="0"/>
              <a:t>etc.;</a:t>
            </a:r>
            <a:endParaRPr lang="es-ES" b="1" dirty="0" smtClean="0"/>
          </a:p>
          <a:p>
            <a:pPr lvl="1"/>
            <a:r>
              <a:rPr lang="es-ES" b="1" dirty="0" smtClean="0"/>
              <a:t>Copa </a:t>
            </a:r>
            <a:r>
              <a:rPr lang="es-ES" b="1" dirty="0" smtClean="0"/>
              <a:t>del </a:t>
            </a:r>
            <a:r>
              <a:rPr lang="es-ES" b="1" dirty="0" smtClean="0"/>
              <a:t>Mundo.</a:t>
            </a:r>
          </a:p>
          <a:p>
            <a:pPr lvl="0"/>
            <a:endParaRPr lang="pt-BR" dirty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Bogotá</a:t>
            </a:r>
            <a:endParaRPr lang="pt-BR" dirty="0"/>
          </a:p>
        </p:txBody>
      </p:sp>
      <p:pic>
        <p:nvPicPr>
          <p:cNvPr id="4" name="Espaço Reservado para Conteúdo 3" descr="MiniafPO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43608" y="1340768"/>
            <a:ext cx="3672408" cy="5307669"/>
          </a:xfrm>
        </p:spPr>
      </p:pic>
      <p:pic>
        <p:nvPicPr>
          <p:cNvPr id="5" name="Imagem 4" descr="pot Rur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1268760"/>
            <a:ext cx="2880320" cy="53765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Bogotá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s-ES_tradnl" b="1" dirty="0"/>
              <a:t>La actuación del municipio de Bogotá en el desarrollo </a:t>
            </a:r>
            <a:r>
              <a:rPr lang="es-ES_tradnl" b="1" dirty="0" smtClean="0"/>
              <a:t>urbano</a:t>
            </a:r>
          </a:p>
          <a:p>
            <a:pPr lvl="1"/>
            <a:r>
              <a:rPr lang="es-ES_tradnl" dirty="0"/>
              <a:t>Contribución de Valorización; </a:t>
            </a:r>
            <a:endParaRPr lang="es-ES_tradnl" dirty="0" smtClean="0"/>
          </a:p>
          <a:p>
            <a:pPr lvl="1"/>
            <a:r>
              <a:rPr lang="es-ES_tradnl" dirty="0" smtClean="0"/>
              <a:t>Planes </a:t>
            </a:r>
            <a:r>
              <a:rPr lang="es-ES_tradnl" dirty="0"/>
              <a:t>Parciales, que buscan dinamizar la iniciativa de transformación del territorio constituyendo una forma de desarrollo del suelo por medio de la asociación de propietarios y constructores, han sido adoptados en la ciudad; </a:t>
            </a:r>
            <a:endParaRPr lang="es-ES_tradnl" dirty="0" smtClean="0"/>
          </a:p>
          <a:p>
            <a:pPr lvl="1"/>
            <a:r>
              <a:rPr lang="es-ES_tradnl" dirty="0" smtClean="0"/>
              <a:t>El </a:t>
            </a:r>
            <a:r>
              <a:rPr lang="es-ES_tradnl" dirty="0"/>
              <a:t>reto de la dinamización de la oferta de suelo para vivienda social ha sido enfrentada por la aplicación de la declaratoria de desarrollo o construcción prioritaria.</a:t>
            </a:r>
            <a:endParaRPr lang="pt-BR" dirty="0"/>
          </a:p>
          <a:p>
            <a:pPr lvl="0"/>
            <a:r>
              <a:rPr lang="es-ES_tradnl" b="1" dirty="0" smtClean="0"/>
              <a:t>Los </a:t>
            </a:r>
            <a:r>
              <a:rPr lang="es-ES_tradnl" b="1" dirty="0"/>
              <a:t>avances legislativos de </a:t>
            </a:r>
            <a:r>
              <a:rPr lang="es-ES_tradnl" b="1" dirty="0" smtClean="0"/>
              <a:t>Bogotá</a:t>
            </a:r>
          </a:p>
          <a:p>
            <a:pPr lvl="1"/>
            <a:r>
              <a:rPr lang="es-ES_tradnl" dirty="0" smtClean="0"/>
              <a:t>Plano de Ordenamiento Territorial - POT</a:t>
            </a:r>
            <a:endParaRPr lang="pt-BR" dirty="0"/>
          </a:p>
          <a:p>
            <a:pPr lvl="0"/>
            <a:r>
              <a:rPr lang="es-ES_tradnl" b="1" dirty="0"/>
              <a:t>Las dificultades enfrentadas </a:t>
            </a:r>
            <a:endParaRPr lang="es-ES_tradnl" b="1" dirty="0" smtClean="0"/>
          </a:p>
          <a:p>
            <a:pPr lvl="1"/>
            <a:r>
              <a:rPr lang="es-ES_tradnl" dirty="0"/>
              <a:t>resistencias por parte de propietarios para elaborar los planes parciales, obligatorios en toda área de expansión urbana o </a:t>
            </a:r>
            <a:r>
              <a:rPr lang="es-ES_tradnl" dirty="0" smtClean="0"/>
              <a:t>renovación;</a:t>
            </a:r>
          </a:p>
          <a:p>
            <a:pPr lvl="1"/>
            <a:r>
              <a:rPr lang="es-ES_tradnl" dirty="0"/>
              <a:t>Los bancos de tierra, a su vez, como siguen la lógica del mercado, compran tierras más baratas y </a:t>
            </a:r>
            <a:r>
              <a:rPr lang="es-ES_tradnl" dirty="0" smtClean="0"/>
              <a:t>periféricas</a:t>
            </a:r>
          </a:p>
          <a:p>
            <a:pPr lvl="1"/>
            <a:r>
              <a:rPr lang="es-ES_tradnl" dirty="0" smtClean="0"/>
              <a:t>Transporte hoy </a:t>
            </a:r>
            <a:r>
              <a:rPr lang="es-ES_tradnl" dirty="0"/>
              <a:t>se encuentra precarizado, inseguro (hay índices altísimos de violación y agresión a mujeres), incapaz de atender a la demanda existente y con aumentos del valor de su tarifa. </a:t>
            </a:r>
            <a:endParaRPr lang="pt-BR" dirty="0"/>
          </a:p>
          <a:p>
            <a:pPr lvl="0"/>
            <a:r>
              <a:rPr lang="es-ES_tradnl" b="1" dirty="0"/>
              <a:t>El emblemático caso Gustavo </a:t>
            </a:r>
            <a:r>
              <a:rPr lang="es-ES_tradnl" b="1" dirty="0" err="1"/>
              <a:t>Petro</a:t>
            </a:r>
            <a:endParaRPr lang="pt-BR" dirty="0"/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Colombia</a:t>
            </a:r>
            <a:endParaRPr lang="es-ES" dirty="0"/>
          </a:p>
        </p:txBody>
      </p:sp>
      <p:pic>
        <p:nvPicPr>
          <p:cNvPr id="1026" name="Picture 2" descr="C:\Paulo\trabalho_2012\Pólis\Direito à cidade\encontro internacional\Congreso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4"/>
            <a:ext cx="3933825" cy="2619375"/>
          </a:xfrm>
          <a:prstGeom prst="rect">
            <a:avLst/>
          </a:prstGeom>
          <a:noFill/>
        </p:spPr>
      </p:pic>
      <p:pic>
        <p:nvPicPr>
          <p:cNvPr id="6" name="Imagem 5" descr="memorias_del_foro_social_urbano_alternativo_y_popula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1916832"/>
            <a:ext cx="5220072" cy="3915054"/>
          </a:xfrm>
          <a:prstGeom prst="rect">
            <a:avLst/>
          </a:prstGeom>
        </p:spPr>
      </p:pic>
      <p:pic>
        <p:nvPicPr>
          <p:cNvPr id="1028" name="Picture 4" descr="C:\Paulo\trabalho_2012\Pólis\Direito à cidade\encontro internacional\18964_540675155998330_1701654146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149080"/>
            <a:ext cx="3923928" cy="2708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Colombia</a:t>
            </a:r>
            <a:endParaRPr lang="es-E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s-ES" dirty="0" smtClean="0"/>
              <a:t>Aspectos relacionados con la lucha por el derecho a la ciudad:</a:t>
            </a:r>
          </a:p>
          <a:p>
            <a:pPr>
              <a:buNone/>
            </a:pPr>
            <a:endParaRPr lang="es-ES" dirty="0" smtClean="0"/>
          </a:p>
          <a:p>
            <a:pPr lvl="0" fontAlgn="base"/>
            <a:r>
              <a:rPr lang="es-ES" b="1" dirty="0" smtClean="0"/>
              <a:t>Las </a:t>
            </a:r>
            <a:r>
              <a:rPr lang="es-ES" b="1" dirty="0"/>
              <a:t>Normas de Ordenamiento Territorial en </a:t>
            </a:r>
            <a:r>
              <a:rPr lang="es-ES" b="1" dirty="0" smtClean="0"/>
              <a:t>Colombia</a:t>
            </a:r>
            <a:r>
              <a:rPr lang="es-ES" b="1" dirty="0" smtClean="0"/>
              <a:t>;</a:t>
            </a:r>
            <a:endParaRPr lang="es-ES" dirty="0" smtClean="0"/>
          </a:p>
          <a:p>
            <a:pPr lvl="0"/>
            <a:r>
              <a:rPr lang="es-ES" b="1" dirty="0" smtClean="0"/>
              <a:t>El </a:t>
            </a:r>
            <a:r>
              <a:rPr lang="es-ES" b="1" dirty="0"/>
              <a:t>conflicto armado interno y la cuestión </a:t>
            </a:r>
            <a:r>
              <a:rPr lang="es-ES" b="1" dirty="0" smtClean="0"/>
              <a:t>urbana</a:t>
            </a:r>
            <a:r>
              <a:rPr lang="es-ES" b="1" dirty="0" smtClean="0"/>
              <a:t>;</a:t>
            </a:r>
            <a:endParaRPr lang="es-ES" dirty="0" smtClean="0"/>
          </a:p>
          <a:p>
            <a:pPr lvl="0"/>
            <a:r>
              <a:rPr lang="es-ES" b="1" dirty="0" smtClean="0"/>
              <a:t>El </a:t>
            </a:r>
            <a:r>
              <a:rPr lang="es-ES" b="1" dirty="0"/>
              <a:t>desplazamiento </a:t>
            </a:r>
            <a:r>
              <a:rPr lang="es-ES" b="1" dirty="0" smtClean="0"/>
              <a:t>intraurbano</a:t>
            </a:r>
            <a:r>
              <a:rPr lang="es-ES" b="1" dirty="0" smtClean="0"/>
              <a:t>;</a:t>
            </a:r>
            <a:endParaRPr lang="es-ES" dirty="0" smtClean="0"/>
          </a:p>
          <a:p>
            <a:pPr lvl="0"/>
            <a:r>
              <a:rPr lang="es-ES" b="1" dirty="0" smtClean="0"/>
              <a:t>El </a:t>
            </a:r>
            <a:r>
              <a:rPr lang="es-ES" b="1" dirty="0"/>
              <a:t>impacto del neoliberalismo y nueva coyuntura global de urbanización sobre la construcción del espacio urbano en </a:t>
            </a:r>
            <a:r>
              <a:rPr lang="es-ES" b="1" dirty="0" smtClean="0"/>
              <a:t>Colombia</a:t>
            </a:r>
            <a:r>
              <a:rPr lang="es-ES" b="1" dirty="0" smtClean="0"/>
              <a:t>;</a:t>
            </a:r>
            <a:endParaRPr lang="es-ES" dirty="0" smtClean="0"/>
          </a:p>
          <a:p>
            <a:pPr lvl="0"/>
            <a:r>
              <a:rPr lang="es-ES" b="1" dirty="0" smtClean="0"/>
              <a:t>La </a:t>
            </a:r>
            <a:r>
              <a:rPr lang="es-ES" b="1" dirty="0" smtClean="0"/>
              <a:t>política </a:t>
            </a:r>
            <a:r>
              <a:rPr lang="es-ES" b="1" dirty="0"/>
              <a:t>a partir de los años </a:t>
            </a:r>
            <a:r>
              <a:rPr lang="es-ES" b="1" dirty="0" smtClean="0"/>
              <a:t>2000</a:t>
            </a:r>
            <a:r>
              <a:rPr lang="es-ES" b="1" dirty="0" smtClean="0"/>
              <a:t>;</a:t>
            </a:r>
            <a:endParaRPr lang="es-ES" dirty="0" smtClean="0"/>
          </a:p>
          <a:p>
            <a:pPr lvl="0"/>
            <a:r>
              <a:rPr lang="es-ES" b="1" dirty="0" smtClean="0"/>
              <a:t>Las </a:t>
            </a:r>
            <a:r>
              <a:rPr lang="es-ES" b="1" dirty="0"/>
              <a:t>movilizaciones populares en </a:t>
            </a:r>
            <a:r>
              <a:rPr lang="es-ES" b="1" dirty="0" smtClean="0"/>
              <a:t>Colombia</a:t>
            </a:r>
            <a:r>
              <a:rPr lang="es-ES" b="1" dirty="0" smtClean="0"/>
              <a:t>;</a:t>
            </a:r>
            <a:endParaRPr lang="es-ES" dirty="0" smtClean="0"/>
          </a:p>
          <a:p>
            <a:pPr lvl="0"/>
            <a:r>
              <a:rPr lang="es-ES" b="1" dirty="0" smtClean="0"/>
              <a:t>Los </a:t>
            </a:r>
            <a:r>
              <a:rPr lang="es-ES" b="1" dirty="0"/>
              <a:t>debates de concepción frente al Foro Urbano </a:t>
            </a:r>
            <a:r>
              <a:rPr lang="es-ES" b="1" dirty="0" smtClean="0"/>
              <a:t>Mundial</a:t>
            </a:r>
            <a:r>
              <a:rPr lang="es-ES" b="1" dirty="0" smtClean="0"/>
              <a:t>.</a:t>
            </a:r>
            <a:endParaRPr lang="es-ES" dirty="0" smtClean="0"/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Colombia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s-ES" dirty="0"/>
              <a:t>La Constitución Colombiana establece las bases para la organización territorial, dictando criterios para lo tanto e instituyendo los planes de desarrollo territorial emprendidos por los municipios o distritos. También trae elementos que dialogan con el derecho a la ciudad por medio de los principios de la función social y ecológica de la ciudad, posibilitando la imposición de obligaciones sobre la propiedad y la consagración de derechos colectivos, o sea, participar de las plus valías – incrementos al precio del suelo derivados del esfuerzo de la colectividad - colectivamente</a:t>
            </a:r>
            <a:r>
              <a:rPr lang="es-ES" dirty="0" smtClean="0"/>
              <a:t>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Colombia</a:t>
            </a:r>
            <a:endParaRPr lang="es-E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S" dirty="0" smtClean="0"/>
              <a:t>La ley </a:t>
            </a:r>
            <a:r>
              <a:rPr lang="es-ES" dirty="0"/>
              <a:t>388 de 1997 introduce el tema del ordenamiento del territorio y la planificación en la constitución y presenta la posibilidad de intervención del estado en el mercado del suelo y mecanismos de participación</a:t>
            </a:r>
            <a:r>
              <a:rPr lang="es-ES" dirty="0" smtClean="0"/>
              <a:t>.</a:t>
            </a:r>
          </a:p>
          <a:p>
            <a:r>
              <a:rPr lang="es-ES" dirty="0" smtClean="0"/>
              <a:t>Su </a:t>
            </a:r>
            <a:r>
              <a:rPr lang="es-ES" dirty="0"/>
              <a:t>art. 11 determina que los planes de ordenamiento territorial deberán contemplar tres componentes</a:t>
            </a:r>
            <a:r>
              <a:rPr lang="es-ES" dirty="0" smtClean="0"/>
              <a:t>:</a:t>
            </a:r>
          </a:p>
          <a:p>
            <a:r>
              <a:rPr lang="es-ES" i="1" dirty="0" smtClean="0"/>
              <a:t>1</a:t>
            </a:r>
            <a:r>
              <a:rPr lang="es-ES" i="1" dirty="0"/>
              <a:t>. El componente general del plan, el cual estará constituido por los objetivos, estrategias y contenidos estructurales de largo plazo</a:t>
            </a:r>
            <a:r>
              <a:rPr lang="es-ES" i="1" dirty="0" smtClean="0"/>
              <a:t>.</a:t>
            </a:r>
            <a:endParaRPr lang="es-ES" dirty="0" smtClean="0"/>
          </a:p>
          <a:p>
            <a:r>
              <a:rPr lang="es-ES" i="1" dirty="0" smtClean="0"/>
              <a:t>2</a:t>
            </a:r>
            <a:r>
              <a:rPr lang="es-ES" i="1" dirty="0"/>
              <a:t>. El componente urbano, el cual estará constituido por las políticas, acciones, programas y normas para encauzar y administrar el desarrollo físico urbano</a:t>
            </a:r>
            <a:r>
              <a:rPr lang="es-ES" i="1" dirty="0" smtClean="0"/>
              <a:t>.</a:t>
            </a:r>
            <a:endParaRPr lang="es-ES" dirty="0" smtClean="0"/>
          </a:p>
          <a:p>
            <a:r>
              <a:rPr lang="es-ES" i="1" dirty="0" smtClean="0"/>
              <a:t>3</a:t>
            </a:r>
            <a:r>
              <a:rPr lang="es-ES" i="1" dirty="0"/>
              <a:t>. El componente rural, el cual estará constituido por las políticas, acciones, programas y normas para orientar y garantizar la adecuada interacción entre los asentamientos rurales y la cabecera municipal, así como la conveniente utilización del </a:t>
            </a:r>
            <a:r>
              <a:rPr lang="es-ES" i="1" dirty="0" smtClean="0"/>
              <a:t>suelo</a:t>
            </a:r>
            <a:endParaRPr lang="es-ES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Colombia</a:t>
            </a:r>
            <a:endParaRPr lang="es-E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s-ES" dirty="0" smtClean="0"/>
              <a:t>Irregularidad de la tierra:</a:t>
            </a:r>
          </a:p>
          <a:p>
            <a:r>
              <a:rPr lang="es-ES" dirty="0" smtClean="0"/>
              <a:t>A </a:t>
            </a:r>
            <a:r>
              <a:rPr lang="es-ES" dirty="0"/>
              <a:t>su vez, la Ley 9 de 1989 es un importante marco porque fue la primera a tratar del problema de la urbanización irregular e ilegal, y emprende un cambio en las instituciones de vivienda. Ellas: </a:t>
            </a:r>
            <a:endParaRPr lang="es-ES" dirty="0" smtClean="0"/>
          </a:p>
          <a:p>
            <a:r>
              <a:rPr lang="es-ES" i="1" dirty="0" smtClean="0"/>
              <a:t>“(…) </a:t>
            </a:r>
            <a:r>
              <a:rPr lang="es-ES" i="1" dirty="0"/>
              <a:t>abandonan el modelo de oferta, donde el Estado compra y vende las urbanizaciones, y se vuelven hacia la demanda. En este modelo el Estado concentra sus recursos en apoyar técnica y financieramente las familias más pobres por medio de subsidios directos a la demanda – definida como familias con renda familiar inferior a cuatro salarios mínimos – de forma a permitir el acceso a la vivienda ofertada por el mercado. </a:t>
            </a:r>
            <a:endParaRPr lang="es-ES" dirty="0" smtClean="0"/>
          </a:p>
          <a:p>
            <a:r>
              <a:rPr lang="es-ES" i="1" dirty="0" smtClean="0"/>
              <a:t>En </a:t>
            </a:r>
            <a:r>
              <a:rPr lang="es-ES" i="1" dirty="0"/>
              <a:t>esta inversión de papeles – donde el Estado urbaniza, pero no construye casas, y da financiamiento y subsidios para la compra de viviendas ofertadas por el mercado -, empresas como la </a:t>
            </a:r>
            <a:r>
              <a:rPr lang="es-ES" i="1" dirty="0" err="1"/>
              <a:t>Metrovivienda</a:t>
            </a:r>
            <a:r>
              <a:rPr lang="es-ES" i="1" dirty="0"/>
              <a:t> serían responsables por la creación de bancos de tierra y por la urbanización de glebas donde el poder privado desarrollaría proyectos para venderse por créditos inmobiliarios y subsidios estatales a la demanda” </a:t>
            </a:r>
            <a:r>
              <a:rPr lang="es-ES" i="1" dirty="0" smtClean="0"/>
              <a:t>(</a:t>
            </a:r>
            <a:r>
              <a:rPr lang="es-ES" dirty="0" smtClean="0"/>
              <a:t>Paula Santoro, p. 103)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Brasil</a:t>
            </a:r>
            <a:endParaRPr lang="pt-BR" dirty="0"/>
          </a:p>
        </p:txBody>
      </p:sp>
      <p:pic>
        <p:nvPicPr>
          <p:cNvPr id="2054" name="Picture 6" descr="C:\Paulo\trabalho_2012\Pólis\Direito à cidade\encontro internacional\copa pra quem_direito à cidad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4"/>
            <a:ext cx="4736717" cy="3157811"/>
          </a:xfrm>
          <a:prstGeom prst="rect">
            <a:avLst/>
          </a:prstGeom>
          <a:noFill/>
        </p:spPr>
      </p:pic>
      <p:pic>
        <p:nvPicPr>
          <p:cNvPr id="2056" name="Picture 8" descr="C:\Paulo\trabalho_2012\Pólis\Direito à cidade\encontro internacional\Protesto-Ri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484784"/>
            <a:ext cx="4427985" cy="3053480"/>
          </a:xfrm>
          <a:prstGeom prst="rect">
            <a:avLst/>
          </a:prstGeom>
          <a:noFill/>
        </p:spPr>
      </p:pic>
      <p:pic>
        <p:nvPicPr>
          <p:cNvPr id="2057" name="Picture 9" descr="C:\Paulo\trabalho_2012\Pólis\Direito à cidade\encontro internacional\manifestac3a7c3b5es-de-junho-de-20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4556858"/>
            <a:ext cx="3672408" cy="2301142"/>
          </a:xfrm>
          <a:prstGeom prst="rect">
            <a:avLst/>
          </a:prstGeom>
          <a:noFill/>
        </p:spPr>
      </p:pic>
      <p:pic>
        <p:nvPicPr>
          <p:cNvPr id="2058" name="Picture 10" descr="C:\Paulo\trabalho_2012\Pólis\Direito à cidade\encontro internacional\Marcha-Reforma-Urban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4702578"/>
            <a:ext cx="2873896" cy="2155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Brasil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pt-BR" dirty="0" smtClean="0"/>
          </a:p>
          <a:p>
            <a:r>
              <a:rPr lang="es-ES" dirty="0" smtClean="0"/>
              <a:t>La lucha pela reforma urbana e el derecho a la ciudad;</a:t>
            </a:r>
          </a:p>
          <a:p>
            <a:r>
              <a:rPr lang="es-ES" dirty="0" smtClean="0"/>
              <a:t>Leyes (derechos) X realidad;</a:t>
            </a:r>
          </a:p>
          <a:p>
            <a:r>
              <a:rPr lang="es-ES" dirty="0" smtClean="0"/>
              <a:t>Programa “</a:t>
            </a:r>
            <a:r>
              <a:rPr lang="es-ES" dirty="0" err="1" smtClean="0"/>
              <a:t>Minha</a:t>
            </a:r>
            <a:r>
              <a:rPr lang="es-ES" dirty="0" smtClean="0"/>
              <a:t> Casa </a:t>
            </a:r>
            <a:r>
              <a:rPr lang="es-ES" dirty="0" err="1" smtClean="0"/>
              <a:t>Minha</a:t>
            </a:r>
            <a:r>
              <a:rPr lang="es-ES" dirty="0" smtClean="0"/>
              <a:t> Vida” </a:t>
            </a:r>
            <a:r>
              <a:rPr lang="es-ES" dirty="0" smtClean="0"/>
              <a:t>(producción de </a:t>
            </a:r>
            <a:r>
              <a:rPr lang="es-ES" dirty="0" smtClean="0"/>
              <a:t>mercado de vivienda);</a:t>
            </a:r>
            <a:endParaRPr lang="es-ES" dirty="0" smtClean="0"/>
          </a:p>
          <a:p>
            <a:r>
              <a:rPr lang="es-ES" dirty="0" smtClean="0"/>
              <a:t>Lucha en espacios institucionales X lucha en las cayes y movilización popular;</a:t>
            </a:r>
          </a:p>
          <a:p>
            <a:r>
              <a:rPr lang="es-ES" dirty="0" smtClean="0"/>
              <a:t>Manifestaciones de junio 2013.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Brasil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s-ES" b="1" dirty="0" smtClean="0"/>
              <a:t>Constitución Federal</a:t>
            </a:r>
            <a:r>
              <a:rPr lang="es-ES" dirty="0" smtClean="0"/>
              <a:t>:</a:t>
            </a:r>
          </a:p>
          <a:p>
            <a:r>
              <a:rPr lang="es-ES" dirty="0" smtClean="0"/>
              <a:t>Función social de la propiedad;</a:t>
            </a:r>
          </a:p>
          <a:p>
            <a:r>
              <a:rPr lang="es-ES" dirty="0" smtClean="0"/>
              <a:t>Funciones sociales de la ciudad;</a:t>
            </a:r>
          </a:p>
          <a:p>
            <a:r>
              <a:rPr lang="es-ES" dirty="0" smtClean="0"/>
              <a:t>Derecho a la vivienda.</a:t>
            </a:r>
          </a:p>
          <a:p>
            <a:pPr>
              <a:buNone/>
            </a:pPr>
            <a:r>
              <a:rPr lang="es-ES" b="1" dirty="0" smtClean="0"/>
              <a:t>Estatuto de la Ciudad</a:t>
            </a:r>
            <a:r>
              <a:rPr lang="es-ES" dirty="0" smtClean="0"/>
              <a:t>:</a:t>
            </a:r>
          </a:p>
          <a:p>
            <a:pPr algn="just">
              <a:buNone/>
            </a:pPr>
            <a:r>
              <a:rPr lang="es-ES" b="1" dirty="0" smtClean="0"/>
              <a:t>Derecho a ciudades sostenibles </a:t>
            </a:r>
            <a:r>
              <a:rPr lang="es-ES" dirty="0" smtClean="0"/>
              <a:t>comprendido</a:t>
            </a:r>
            <a:r>
              <a:rPr lang="es-ES" dirty="0" smtClean="0"/>
              <a:t> como el derecho a la tierra urbana, a la vivienda, al saneamiento ambiental, a la infraestructura urbana, al transporte y a los servicios públicos, al trabajo y al </a:t>
            </a:r>
            <a:r>
              <a:rPr lang="es-ES" dirty="0" err="1" smtClean="0"/>
              <a:t>lazer</a:t>
            </a:r>
            <a:r>
              <a:rPr lang="es-ES" dirty="0" smtClean="0"/>
              <a:t>, para las presentes y futuras generaciones;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1164</Words>
  <Application>Microsoft Office PowerPoint</Application>
  <PresentationFormat>Apresentação na tela (4:3)</PresentationFormat>
  <Paragraphs>111</Paragraphs>
  <Slides>15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Tema do Office</vt:lpstr>
      <vt:lpstr>Derecho a la Ciudad en América Latina</vt:lpstr>
      <vt:lpstr>Colombia</vt:lpstr>
      <vt:lpstr>Colombia</vt:lpstr>
      <vt:lpstr>Colombia</vt:lpstr>
      <vt:lpstr>Colombia</vt:lpstr>
      <vt:lpstr>Colombia</vt:lpstr>
      <vt:lpstr>Brasil</vt:lpstr>
      <vt:lpstr>Brasil</vt:lpstr>
      <vt:lpstr>Brasil</vt:lpstr>
      <vt:lpstr>Brasil</vt:lpstr>
      <vt:lpstr>Brasil</vt:lpstr>
      <vt:lpstr>São Paulo</vt:lpstr>
      <vt:lpstr>São Paulo</vt:lpstr>
      <vt:lpstr>Bogotá</vt:lpstr>
      <vt:lpstr>Bogotá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Paulo</dc:creator>
  <cp:lastModifiedBy>Convidado</cp:lastModifiedBy>
  <cp:revision>18</cp:revision>
  <dcterms:created xsi:type="dcterms:W3CDTF">2014-11-06T16:55:11Z</dcterms:created>
  <dcterms:modified xsi:type="dcterms:W3CDTF">2014-11-06T22:18:22Z</dcterms:modified>
</cp:coreProperties>
</file>