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5" r:id="rId2"/>
    <p:sldId id="330" r:id="rId3"/>
    <p:sldId id="418" r:id="rId4"/>
    <p:sldId id="441" r:id="rId5"/>
    <p:sldId id="442" r:id="rId6"/>
    <p:sldId id="443" r:id="rId7"/>
    <p:sldId id="444" r:id="rId8"/>
    <p:sldId id="445" r:id="rId9"/>
    <p:sldId id="446" r:id="rId10"/>
    <p:sldId id="419" r:id="rId11"/>
    <p:sldId id="450" r:id="rId12"/>
    <p:sldId id="447" r:id="rId13"/>
    <p:sldId id="449" r:id="rId14"/>
    <p:sldId id="448" r:id="rId15"/>
    <p:sldId id="451" r:id="rId16"/>
    <p:sldId id="455" r:id="rId17"/>
    <p:sldId id="456" r:id="rId18"/>
    <p:sldId id="458" r:id="rId19"/>
    <p:sldId id="452" r:id="rId20"/>
    <p:sldId id="454" r:id="rId21"/>
    <p:sldId id="453" r:id="rId22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06" autoAdjust="0"/>
    <p:restoredTop sz="94683" autoAdjust="0"/>
  </p:normalViewPr>
  <p:slideViewPr>
    <p:cSldViewPr>
      <p:cViewPr varScale="1">
        <p:scale>
          <a:sx n="39" d="100"/>
          <a:sy n="39" d="100"/>
        </p:scale>
        <p:origin x="105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84"/>
    </p:cViewPr>
  </p:sorterViewPr>
  <p:notesViewPr>
    <p:cSldViewPr>
      <p:cViewPr varScale="1">
        <p:scale>
          <a:sx n="56" d="100"/>
          <a:sy n="56" d="100"/>
        </p:scale>
        <p:origin x="-24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2014\gic\0&#44228;&#54925;\&#47560;&#52840;\0627&#49892;&#52380;&#45348;&#53944;&#50892;&#53356;\&#53685;&#44228;\&#49892;&#52380;&#45348;&#53944;&#50892;&#53356;%20&#44592;&#44288;&#48708;&#4436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03623016362928"/>
          <c:y val="1.9686364945475942E-2"/>
          <c:w val="0.80080698772068115"/>
          <c:h val="0.6600195076569884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Sheet1!$A$1:$A$6</c:f>
              <c:strCache>
                <c:ptCount val="6"/>
                <c:pt idx="0">
                  <c:v>Democratic Participation</c:v>
                </c:pt>
                <c:pt idx="1">
                  <c:v>Happy Life</c:v>
                </c:pt>
                <c:pt idx="2">
                  <c:v>Social Inclusion</c:v>
                </c:pt>
                <c:pt idx="3">
                  <c:v>Environment Safety</c:v>
                </c:pt>
                <c:pt idx="4">
                  <c:v>Creativity and Solidarity</c:v>
                </c:pt>
                <c:pt idx="5">
                  <c:v>Average</c:v>
                </c:pt>
              </c:strCache>
            </c:strRef>
          </c:cat>
          <c:val>
            <c:numRef>
              <c:f>Sheet1!$B$1:$B$6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5.3</c:v>
                </c:pt>
                <c:pt idx="2">
                  <c:v>6.3</c:v>
                </c:pt>
                <c:pt idx="3">
                  <c:v>14.2</c:v>
                </c:pt>
                <c:pt idx="4">
                  <c:v>6.3</c:v>
                </c:pt>
                <c:pt idx="5">
                  <c:v>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658908896"/>
        <c:axId val="-658908352"/>
      </c:barChart>
      <c:catAx>
        <c:axId val="-65890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658908352"/>
        <c:crosses val="autoZero"/>
        <c:auto val="1"/>
        <c:lblAlgn val="ctr"/>
        <c:lblOffset val="100"/>
        <c:noMultiLvlLbl val="0"/>
      </c:catAx>
      <c:valAx>
        <c:axId val="-65890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658908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'[실천네트워크 기관비교.xlsx]지자체 비교'!$B$1</c:f>
              <c:strCache>
                <c:ptCount val="1"/>
                <c:pt idx="0">
                  <c:v>시지원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'[실천네트워크 기관비교.xlsx]지자체 비교'!$A$2:$A$5</c:f>
              <c:strCache>
                <c:ptCount val="4"/>
                <c:pt idx="0">
                  <c:v>부산</c:v>
                </c:pt>
                <c:pt idx="1">
                  <c:v>인천</c:v>
                </c:pt>
                <c:pt idx="2">
                  <c:v>대전</c:v>
                </c:pt>
                <c:pt idx="3">
                  <c:v>광주</c:v>
                </c:pt>
              </c:strCache>
            </c:strRef>
          </c:cat>
          <c:val>
            <c:numRef>
              <c:f>'[실천네트워크 기관비교.xlsx]지자체 비교'!$B$2:$B$5</c:f>
              <c:numCache>
                <c:formatCode>#,##0_ </c:formatCode>
                <c:ptCount val="4"/>
                <c:pt idx="0">
                  <c:v>25900000000</c:v>
                </c:pt>
                <c:pt idx="1">
                  <c:v>48000000000</c:v>
                </c:pt>
                <c:pt idx="2">
                  <c:v>4000000000</c:v>
                </c:pt>
                <c:pt idx="3">
                  <c:v>1600000000</c:v>
                </c:pt>
              </c:numCache>
            </c:numRef>
          </c:val>
        </c:ser>
        <c:ser>
          <c:idx val="1"/>
          <c:order val="1"/>
          <c:tx>
            <c:strRef>
              <c:f>'[실천네트워크 기관비교.xlsx]지자체 비교'!$C$1</c:f>
              <c:strCache>
                <c:ptCount val="1"/>
                <c:pt idx="0">
                  <c:v>전체예산</c:v>
                </c:pt>
              </c:strCache>
            </c:strRef>
          </c:tx>
          <c:invertIfNegative val="0"/>
          <c:cat>
            <c:strRef>
              <c:f>'[실천네트워크 기관비교.xlsx]지자체 비교'!$A$2:$A$5</c:f>
              <c:strCache>
                <c:ptCount val="4"/>
                <c:pt idx="0">
                  <c:v>부산</c:v>
                </c:pt>
                <c:pt idx="1">
                  <c:v>인천</c:v>
                </c:pt>
                <c:pt idx="2">
                  <c:v>대전</c:v>
                </c:pt>
                <c:pt idx="3">
                  <c:v>광주</c:v>
                </c:pt>
              </c:strCache>
            </c:strRef>
          </c:cat>
          <c:val>
            <c:numRef>
              <c:f>'[실천네트워크 기관비교.xlsx]지자체 비교'!$C$2:$C$5</c:f>
              <c:numCache>
                <c:formatCode>#,##0_ </c:formatCode>
                <c:ptCount val="4"/>
                <c:pt idx="0">
                  <c:v>25900000000</c:v>
                </c:pt>
                <c:pt idx="1">
                  <c:v>48000000000</c:v>
                </c:pt>
                <c:pt idx="2">
                  <c:v>4000000000</c:v>
                </c:pt>
                <c:pt idx="3">
                  <c:v>10100000000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422899904"/>
        <c:axId val="-422901536"/>
        <c:axId val="0"/>
      </c:bar3DChart>
      <c:catAx>
        <c:axId val="-422899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422901536"/>
        <c:crosses val="autoZero"/>
        <c:auto val="1"/>
        <c:lblAlgn val="ctr"/>
        <c:lblOffset val="100"/>
        <c:noMultiLvlLbl val="0"/>
      </c:catAx>
      <c:valAx>
        <c:axId val="-422901536"/>
        <c:scaling>
          <c:orientation val="minMax"/>
        </c:scaling>
        <c:delete val="0"/>
        <c:axPos val="l"/>
        <c:majorGridlines/>
        <c:numFmt formatCode="#,##0_ " sourceLinked="1"/>
        <c:majorTickMark val="out"/>
        <c:minorTickMark val="none"/>
        <c:tickLblPos val="nextTo"/>
        <c:crossAx val="-422899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1F963B6-FEE3-4138-86B3-75A7CB0AC20E}" type="datetimeFigureOut">
              <a:rPr lang="ko-KR" altLang="en-US"/>
              <a:pPr>
                <a:defRPr/>
              </a:pPr>
              <a:t>2014-11-12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572670D-8238-41A2-8660-B520FB42412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97232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세계와 연대할 준비가 돼 있는가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2670D-8238-41A2-8660-B520FB424127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7417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파리의 퐁피두</a:t>
            </a:r>
            <a:r>
              <a:rPr lang="en-US" altLang="ko-KR" dirty="0" smtClean="0"/>
              <a:t>. </a:t>
            </a:r>
            <a:r>
              <a:rPr lang="ko-KR" altLang="en-US" dirty="0" smtClean="0"/>
              <a:t>공장건물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연간방문 </a:t>
            </a:r>
            <a:r>
              <a:rPr lang="en-US" altLang="ko-KR" dirty="0" smtClean="0"/>
              <a:t>3</a:t>
            </a:r>
            <a:r>
              <a:rPr lang="ko-KR" altLang="en-US" dirty="0" smtClean="0"/>
              <a:t>백만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파리인구</a:t>
            </a:r>
            <a:r>
              <a:rPr lang="en-US" altLang="ko-KR" dirty="0" smtClean="0"/>
              <a:t>1</a:t>
            </a:r>
            <a:r>
              <a:rPr lang="ko-KR" altLang="en-US" dirty="0" smtClean="0"/>
              <a:t>천</a:t>
            </a:r>
            <a:r>
              <a:rPr lang="en-US" altLang="ko-KR" dirty="0" smtClean="0"/>
              <a:t>2</a:t>
            </a:r>
            <a:r>
              <a:rPr lang="ko-KR" altLang="en-US" dirty="0" smtClean="0"/>
              <a:t>백만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파리관광객 </a:t>
            </a:r>
            <a:r>
              <a:rPr lang="en-US" altLang="ko-KR" dirty="0" smtClean="0"/>
              <a:t>2</a:t>
            </a:r>
            <a:r>
              <a:rPr lang="ko-KR" altLang="en-US" dirty="0" smtClean="0"/>
              <a:t>천</a:t>
            </a:r>
            <a:r>
              <a:rPr lang="en-US" altLang="ko-KR" dirty="0" smtClean="0"/>
              <a:t>7</a:t>
            </a:r>
            <a:r>
              <a:rPr lang="ko-KR" altLang="en-US" dirty="0" smtClean="0"/>
              <a:t>백만</a:t>
            </a:r>
            <a:endParaRPr lang="en-US" altLang="ko-KR" dirty="0" smtClean="0"/>
          </a:p>
          <a:p>
            <a:r>
              <a:rPr lang="ko-KR" altLang="en-US" dirty="0" smtClean="0"/>
              <a:t>시드니오페라</a:t>
            </a:r>
            <a:r>
              <a:rPr lang="en-US" altLang="ko-KR" dirty="0" smtClean="0"/>
              <a:t>. </a:t>
            </a:r>
            <a:r>
              <a:rPr lang="ko-KR" altLang="en-US" dirty="0" smtClean="0"/>
              <a:t>예술공간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비용</a:t>
            </a:r>
            <a:endParaRPr lang="en-US" altLang="ko-KR" dirty="0" smtClean="0"/>
          </a:p>
          <a:p>
            <a:r>
              <a:rPr lang="ko-KR" altLang="en-US" dirty="0" err="1" smtClean="0"/>
              <a:t>사그라다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파밀리아</a:t>
            </a:r>
            <a:r>
              <a:rPr lang="en-US" altLang="ko-KR" dirty="0" smtClean="0"/>
              <a:t>. 147</a:t>
            </a:r>
            <a:r>
              <a:rPr lang="ko-KR" altLang="en-US" dirty="0" smtClean="0"/>
              <a:t>년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비용</a:t>
            </a:r>
            <a:r>
              <a:rPr lang="en-US" altLang="ko-KR" baseline="0" dirty="0" smtClean="0"/>
              <a:t>. 26</a:t>
            </a:r>
            <a:r>
              <a:rPr lang="ko-KR" altLang="en-US" baseline="0" dirty="0" smtClean="0"/>
              <a:t>억</a:t>
            </a:r>
            <a:r>
              <a:rPr lang="en-US" altLang="ko-KR" baseline="0" dirty="0" smtClean="0"/>
              <a:t>$, </a:t>
            </a:r>
            <a:r>
              <a:rPr lang="ko-KR" altLang="en-US" baseline="0" dirty="0" smtClean="0"/>
              <a:t>연간방문</a:t>
            </a:r>
            <a:r>
              <a:rPr lang="en-US" altLang="ko-KR" baseline="0" dirty="0" smtClean="0"/>
              <a:t>2.5</a:t>
            </a:r>
            <a:r>
              <a:rPr lang="ko-KR" altLang="en-US" baseline="0" dirty="0" smtClean="0"/>
              <a:t>백만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인구</a:t>
            </a:r>
            <a:endParaRPr lang="en-US" altLang="ko-KR" baseline="0" dirty="0" smtClean="0"/>
          </a:p>
          <a:p>
            <a:r>
              <a:rPr lang="ko-KR" altLang="en-US" baseline="0" dirty="0" smtClean="0"/>
              <a:t>광주 문화전당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총비용 </a:t>
            </a:r>
            <a:r>
              <a:rPr lang="en-US" altLang="ko-KR" baseline="0" dirty="0" smtClean="0"/>
              <a:t>4</a:t>
            </a:r>
            <a:r>
              <a:rPr lang="ko-KR" altLang="en-US" baseline="0" dirty="0" smtClean="0"/>
              <a:t>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단일건물</a:t>
            </a:r>
            <a:r>
              <a:rPr lang="en-US" altLang="ko-KR" baseline="0" dirty="0" smtClean="0"/>
              <a:t>+</a:t>
            </a:r>
            <a:r>
              <a:rPr lang="ko-KR" altLang="en-US" baseline="0" dirty="0" smtClean="0"/>
              <a:t>문화산업지원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문화센터</a:t>
            </a:r>
            <a:r>
              <a:rPr lang="en-US" altLang="ko-KR" baseline="0" dirty="0" smtClean="0"/>
              <a:t>5</a:t>
            </a:r>
            <a:r>
              <a:rPr lang="ko-KR" altLang="en-US" baseline="0" dirty="0" smtClean="0"/>
              <a:t>개원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도시</a:t>
            </a:r>
            <a:r>
              <a:rPr lang="en-US" altLang="ko-KR" baseline="0" dirty="0" smtClean="0"/>
              <a:t>7</a:t>
            </a:r>
            <a:r>
              <a:rPr lang="ko-KR" altLang="en-US" baseline="0" dirty="0" err="1" smtClean="0"/>
              <a:t>개권</a:t>
            </a:r>
            <a:r>
              <a:rPr lang="ko-KR" altLang="en-US" baseline="0" dirty="0" smtClean="0"/>
              <a:t> 개발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2670D-8238-41A2-8660-B520FB424127}" type="slidenum">
              <a:rPr lang="ko-KR" altLang="en-US" smtClean="0"/>
              <a:pPr>
                <a:defRPr/>
              </a:pPr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2243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639D8-1961-4187-BA79-4FD91CAA4989}" type="datetimeFigureOut">
              <a:rPr lang="ko-KR" altLang="en-US"/>
              <a:pPr>
                <a:defRPr/>
              </a:pPr>
              <a:t>2014-11-12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49C01-051A-4395-8CD5-21D7908E7FC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F0A19-38EE-436F-B723-4EEBCDA91EA2}" type="datetimeFigureOut">
              <a:rPr lang="ko-KR" altLang="en-US"/>
              <a:pPr>
                <a:defRPr/>
              </a:pPr>
              <a:t>2014-11-12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BF991-CB60-48D2-BD20-AF8D4DA190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79A89-B566-4BBA-809A-53CE438A53C2}" type="datetimeFigureOut">
              <a:rPr lang="ko-KR" altLang="en-US"/>
              <a:pPr>
                <a:defRPr/>
              </a:pPr>
              <a:t>2014-11-12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5B9A8-AC45-4B64-A22C-C78D4928EAD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E9000-58E4-495D-96A6-D16886254AE6}" type="datetimeFigureOut">
              <a:rPr lang="ko-KR" altLang="en-US"/>
              <a:pPr>
                <a:defRPr/>
              </a:pPr>
              <a:t>2014-11-12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1DDF4-D13E-42AE-85D1-BFE2A285323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57406-58AD-4214-87FF-608C853B7A9D}" type="datetimeFigureOut">
              <a:rPr lang="ko-KR" altLang="en-US"/>
              <a:pPr>
                <a:defRPr/>
              </a:pPr>
              <a:t>2014-11-12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A3888-7CCA-467F-8DEB-1F0C5EB3AD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570B2-FFF2-4D23-B231-A0E03EA27B9A}" type="datetimeFigureOut">
              <a:rPr lang="ko-KR" altLang="en-US"/>
              <a:pPr>
                <a:defRPr/>
              </a:pPr>
              <a:t>2014-11-12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2019B-83FA-4414-A98E-3C9EA4B386A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2EF72-1AA7-44A1-A2B5-443B21B6510A}" type="datetimeFigureOut">
              <a:rPr lang="ko-KR" altLang="en-US"/>
              <a:pPr>
                <a:defRPr/>
              </a:pPr>
              <a:t>2014-11-12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D61E5-933F-4F14-A6E1-DBFD7A45384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13F0A-9451-4C6C-BC58-E3974E662211}" type="datetimeFigureOut">
              <a:rPr lang="ko-KR" altLang="en-US"/>
              <a:pPr>
                <a:defRPr/>
              </a:pPr>
              <a:t>2014-11-12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5DD2C-558B-4EAB-9F98-89DC5D7A8A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8962D-AFA5-4E98-AC96-B985318CC3F5}" type="datetimeFigureOut">
              <a:rPr lang="ko-KR" altLang="en-US"/>
              <a:pPr>
                <a:defRPr/>
              </a:pPr>
              <a:t>2014-11-12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A9BA4-81DB-456A-B299-C1E06A8235B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4462B-BA90-4FD8-806A-6FDD3CC9DD0F}" type="datetimeFigureOut">
              <a:rPr lang="ko-KR" altLang="en-US"/>
              <a:pPr>
                <a:defRPr/>
              </a:pPr>
              <a:t>2014-11-12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D5E0D-40BE-498B-8F2D-930D4E5F298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24CDB-9EE4-40D1-AD6B-4921E61F98DF}" type="datetimeFigureOut">
              <a:rPr lang="ko-KR" altLang="en-US"/>
              <a:pPr>
                <a:defRPr/>
              </a:pPr>
              <a:t>2014-11-12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53451-4F82-4B24-AE9A-4542A401CAB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945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DC2FB0C-16BD-4005-9FC8-344ACCDB130C}" type="datetimeFigureOut">
              <a:rPr lang="ko-KR" altLang="en-US"/>
              <a:pPr>
                <a:defRPr/>
              </a:pPr>
              <a:t>2014-11-12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DBF66F5-75F8-4672-ABB4-A3AA631549A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6"/>
          <p:cNvSpPr txBox="1">
            <a:spLocks noChangeArrowheads="1"/>
          </p:cNvSpPr>
          <p:nvPr/>
        </p:nvSpPr>
        <p:spPr bwMode="auto">
          <a:xfrm>
            <a:off x="755576" y="714356"/>
            <a:ext cx="766134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altLang="ko-KR" sz="2800" b="1" dirty="0" smtClean="0">
              <a:solidFill>
                <a:srgbClr val="404040"/>
              </a:solidFill>
              <a:latin typeface="새굴림" pitchFamily="18" charset="-127"/>
              <a:ea typeface="새굴림" pitchFamily="18" charset="-127"/>
            </a:endParaRPr>
          </a:p>
          <a:p>
            <a:pPr algn="ctr"/>
            <a:endParaRPr lang="en-US" altLang="ko-KR" sz="2800" b="1" dirty="0" smtClean="0"/>
          </a:p>
          <a:p>
            <a:pPr algn="ctr" latinLnBrk="0"/>
            <a:r>
              <a:rPr lang="en-US" altLang="ko-KR" sz="3600" b="1" dirty="0" smtClean="0"/>
              <a:t>The </a:t>
            </a:r>
            <a:r>
              <a:rPr lang="en-US" altLang="ko-KR" sz="3600" b="1" dirty="0"/>
              <a:t>Right to the </a:t>
            </a:r>
            <a:r>
              <a:rPr lang="en-US" altLang="ko-KR" sz="3600" b="1" dirty="0" smtClean="0"/>
              <a:t>City:</a:t>
            </a:r>
            <a:endParaRPr lang="en-US" altLang="ko-KR" sz="3600" b="1" dirty="0"/>
          </a:p>
          <a:p>
            <a:pPr algn="ctr" latinLnBrk="0"/>
            <a:r>
              <a:rPr lang="en-US" altLang="ko-KR" sz="3600" b="1" dirty="0" smtClean="0"/>
              <a:t>Its Concept and Implementation </a:t>
            </a:r>
          </a:p>
          <a:p>
            <a:pPr algn="ctr" latinLnBrk="0"/>
            <a:r>
              <a:rPr lang="en-US" altLang="ko-KR" sz="3600" b="1" dirty="0" smtClean="0"/>
              <a:t>In Gwangju</a:t>
            </a:r>
            <a:r>
              <a:rPr lang="en-US" altLang="ko-KR" sz="3600" b="1" dirty="0"/>
              <a:t>, South Korea</a:t>
            </a:r>
          </a:p>
          <a:p>
            <a:pPr algn="ctr"/>
            <a:endParaRPr lang="en-US" altLang="ko-KR" sz="3200" dirty="0" smtClean="0"/>
          </a:p>
          <a:p>
            <a:pPr algn="ctr"/>
            <a:endParaRPr lang="en-US" altLang="ko-KR" sz="3200" dirty="0" smtClean="0"/>
          </a:p>
          <a:p>
            <a:pPr algn="ctr"/>
            <a:r>
              <a:rPr lang="en-US" altLang="ko-KR" sz="2400" b="1" dirty="0" smtClean="0">
                <a:solidFill>
                  <a:srgbClr val="404040"/>
                </a:solidFill>
                <a:latin typeface="새굴림" pitchFamily="18" charset="-127"/>
                <a:ea typeface="새굴림" pitchFamily="18" charset="-127"/>
              </a:rPr>
              <a:t>Nov, 13, 2014</a:t>
            </a:r>
          </a:p>
          <a:p>
            <a:pPr algn="ctr"/>
            <a:endParaRPr lang="ko-KR" altLang="en-US" sz="2400" dirty="0" smtClean="0"/>
          </a:p>
          <a:p>
            <a:pPr algn="ctr"/>
            <a:r>
              <a:rPr lang="en-US" altLang="ko-KR" sz="2800" b="1" dirty="0" smtClean="0"/>
              <a:t>SHIN Gyonggu</a:t>
            </a:r>
          </a:p>
          <a:p>
            <a:pPr algn="ctr"/>
            <a:r>
              <a:rPr lang="en-US" altLang="ko-KR" sz="3200" b="1" dirty="0" smtClean="0"/>
              <a:t>Director, </a:t>
            </a:r>
            <a:r>
              <a:rPr lang="en-US" altLang="ko-KR" sz="2400" b="1" dirty="0" smtClean="0"/>
              <a:t>Gwangju International Center</a:t>
            </a:r>
          </a:p>
          <a:p>
            <a:pPr algn="ctr"/>
            <a:r>
              <a:rPr lang="en-US" altLang="ko-KR" sz="2400" b="1" dirty="0" smtClean="0"/>
              <a:t>Professor Emeritus, Chonnam National University</a:t>
            </a:r>
          </a:p>
          <a:p>
            <a:pPr algn="ctr"/>
            <a:endParaRPr lang="ko-KR" altLang="en-US" sz="4800" b="1" dirty="0">
              <a:solidFill>
                <a:srgbClr val="404040"/>
              </a:solidFill>
              <a:latin typeface="새굴림" pitchFamily="18" charset="-127"/>
              <a:ea typeface="새굴림" pitchFamily="18" charset="-127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Local Autonomy and Human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 sz="2400" dirty="0" smtClean="0"/>
              <a:t>1949 Local autonomy law established</a:t>
            </a:r>
          </a:p>
          <a:p>
            <a:pPr marL="0" indent="0">
              <a:buNone/>
              <a:defRPr/>
            </a:pPr>
            <a:r>
              <a:rPr lang="en-US" altLang="ko-KR" sz="2400" dirty="0" smtClean="0"/>
              <a:t>1961 </a:t>
            </a:r>
            <a:r>
              <a:rPr lang="en-US" altLang="ko-KR" sz="2400" dirty="0"/>
              <a:t>Local autonomy law </a:t>
            </a:r>
            <a:r>
              <a:rPr lang="en-US" altLang="ko-KR" sz="2400" dirty="0" smtClean="0"/>
              <a:t>abolished after coup</a:t>
            </a:r>
            <a:endParaRPr lang="ko-KR" altLang="en-US" sz="2400" dirty="0"/>
          </a:p>
          <a:p>
            <a:pPr marL="0" indent="0">
              <a:buNone/>
              <a:defRPr/>
            </a:pPr>
            <a:r>
              <a:rPr lang="en-US" altLang="ko-KR" sz="2400" dirty="0" smtClean="0"/>
              <a:t>1980 May Uprising: HR on the streets</a:t>
            </a:r>
          </a:p>
          <a:p>
            <a:pPr marL="0" indent="0">
              <a:buNone/>
              <a:defRPr/>
            </a:pPr>
            <a:r>
              <a:rPr lang="en-US" altLang="ko-KR" sz="2400" dirty="0" smtClean="0"/>
              <a:t>1987 New democratic constitution </a:t>
            </a:r>
          </a:p>
          <a:p>
            <a:pPr marL="0" indent="0">
              <a:buNone/>
              <a:defRPr/>
            </a:pPr>
            <a:r>
              <a:rPr lang="en-US" altLang="ko-KR" sz="2400" dirty="0" smtClean="0"/>
              <a:t>1991 </a:t>
            </a:r>
            <a:r>
              <a:rPr lang="en-US" altLang="ko-KR" sz="2400" dirty="0"/>
              <a:t>Local autonomy law </a:t>
            </a:r>
            <a:r>
              <a:rPr lang="en-US" altLang="ko-KR" sz="2400" dirty="0" smtClean="0"/>
              <a:t>re-established</a:t>
            </a:r>
            <a:endParaRPr lang="ko-KR" altLang="en-US" sz="2400" dirty="0"/>
          </a:p>
          <a:p>
            <a:pPr marL="0" indent="0">
              <a:buNone/>
              <a:defRPr/>
            </a:pPr>
            <a:r>
              <a:rPr lang="en-US" altLang="ko-KR" sz="2400" dirty="0"/>
              <a:t>1995 </a:t>
            </a:r>
            <a:r>
              <a:rPr lang="en-US" altLang="ko-KR" sz="2400" dirty="0" smtClean="0"/>
              <a:t>City mayors and provincial governors by election</a:t>
            </a:r>
          </a:p>
          <a:p>
            <a:pPr marL="0" indent="0">
              <a:buNone/>
              <a:defRPr/>
            </a:pPr>
            <a:r>
              <a:rPr lang="en-US" sz="2400" dirty="0" smtClean="0"/>
              <a:t>2001 National Human Rights Committee established</a:t>
            </a:r>
          </a:p>
          <a:p>
            <a:pPr marL="0" indent="0"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573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 latinLnBrk="0"/>
            <a:r>
              <a:rPr lang="en-US" altLang="ko-KR" dirty="0"/>
              <a:t>Gwangju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as a Human Rights City</a:t>
            </a:r>
            <a:endParaRPr lang="en-US" altLang="ko-K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00800" cy="2351112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ko-KR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6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Guiding Principles of HR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atinLnBrk="0"/>
            <a:r>
              <a:rPr lang="en-US" altLang="ko-KR" sz="1800" dirty="0"/>
              <a:t>Principle 1: The Right to the City • The HR City respects all HR recognized by the existing relevant international HR norms and standards. • The HR City recognizes and implement the right to the city in line with the principles of social justice, equity, solidarity, democracy and sustainability.</a:t>
            </a:r>
          </a:p>
          <a:p>
            <a:pPr latinLnBrk="0"/>
            <a:r>
              <a:rPr lang="en-US" altLang="ko-KR" sz="1800" dirty="0"/>
              <a:t>Principle 2: Non-Discrimination and Affirmative Action: Gender-sensitive policies, affirmative action to empower the vulnerable groups such migrants &amp; non-citizens.</a:t>
            </a:r>
          </a:p>
          <a:p>
            <a:pPr latinLnBrk="0"/>
            <a:r>
              <a:rPr lang="en-US" altLang="ko-KR" sz="1800" dirty="0"/>
              <a:t>Principle 3: Social Inclusion and Cultural Diversity</a:t>
            </a:r>
          </a:p>
          <a:p>
            <a:pPr latinLnBrk="0"/>
            <a:r>
              <a:rPr lang="en-US" altLang="ko-KR" sz="1800" dirty="0"/>
              <a:t>Principle 4: Participatory Democracy and Accountable Governance </a:t>
            </a:r>
          </a:p>
          <a:p>
            <a:pPr latinLnBrk="0"/>
            <a:r>
              <a:rPr lang="en-US" altLang="ko-KR" sz="1800" dirty="0"/>
              <a:t>Principle 5: Social Justice, Solidarity and Sustainability </a:t>
            </a:r>
          </a:p>
          <a:p>
            <a:pPr latinLnBrk="0"/>
            <a:r>
              <a:rPr lang="en-US" altLang="ko-KR" sz="1800" dirty="0"/>
              <a:t>Principle 6: Political Leadership and Institutionalization </a:t>
            </a:r>
          </a:p>
          <a:p>
            <a:pPr latinLnBrk="0"/>
            <a:r>
              <a:rPr lang="en-US" altLang="ko-KR" sz="1800" dirty="0"/>
              <a:t>Principle 7: HR Mainstreaming </a:t>
            </a:r>
          </a:p>
          <a:p>
            <a:pPr latinLnBrk="0"/>
            <a:r>
              <a:rPr lang="en-US" altLang="ko-KR" sz="1800" dirty="0"/>
              <a:t>Principle 8: Effective Institutions and Policy Coordination </a:t>
            </a:r>
          </a:p>
          <a:p>
            <a:pPr latinLnBrk="0"/>
            <a:r>
              <a:rPr lang="en-US" altLang="ko-KR" sz="1800" dirty="0"/>
              <a:t>Principle 9: HR Education and Training </a:t>
            </a:r>
          </a:p>
          <a:p>
            <a:pPr latinLnBrk="0"/>
            <a:r>
              <a:rPr lang="en-US" altLang="ko-KR" sz="1800" dirty="0"/>
              <a:t>Principle 10: Right to Remedy 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27210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Implementation in systems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 sz="2400" dirty="0"/>
              <a:t>2007 Gwangju City’s HR Ordinance</a:t>
            </a:r>
          </a:p>
          <a:p>
            <a:pPr marL="0" indent="0">
              <a:buNone/>
              <a:defRPr/>
            </a:pPr>
            <a:r>
              <a:rPr lang="en-US" altLang="ko-KR" sz="2400" dirty="0" smtClean="0"/>
              <a:t>2010: Seoul City’s HR Ordinance</a:t>
            </a:r>
          </a:p>
          <a:p>
            <a:pPr marL="0" indent="0">
              <a:buNone/>
              <a:defRPr/>
            </a:pPr>
            <a:r>
              <a:rPr lang="en-US" altLang="ko-KR" sz="2400" dirty="0" smtClean="0"/>
              <a:t>2010: Followed by other cities</a:t>
            </a:r>
            <a:br>
              <a:rPr lang="en-US" altLang="ko-KR" sz="2400" dirty="0" smtClean="0"/>
            </a:br>
            <a:r>
              <a:rPr lang="en-US" altLang="ko-KR" sz="2400" dirty="0" smtClean="0"/>
              <a:t>	8/18 high </a:t>
            </a:r>
            <a:r>
              <a:rPr lang="en-US" altLang="ko-KR" sz="2400" dirty="0"/>
              <a:t>level local governments</a:t>
            </a:r>
            <a:endParaRPr lang="en-US" altLang="ko-KR" sz="2400" dirty="0" smtClean="0"/>
          </a:p>
          <a:p>
            <a:pPr marL="0" indent="0">
              <a:buNone/>
              <a:defRPr/>
            </a:pPr>
            <a:r>
              <a:rPr lang="en-US" altLang="ko-KR" sz="2400" dirty="0"/>
              <a:t>	</a:t>
            </a:r>
            <a:r>
              <a:rPr lang="en-US" altLang="ko-KR" sz="2400" dirty="0" smtClean="0"/>
              <a:t>20/227 </a:t>
            </a:r>
            <a:r>
              <a:rPr lang="en-US" altLang="ko-KR" sz="2400" dirty="0"/>
              <a:t>low level local </a:t>
            </a:r>
            <a:r>
              <a:rPr lang="en-US" altLang="ko-KR" sz="2400" dirty="0" smtClean="0"/>
              <a:t>governments</a:t>
            </a:r>
          </a:p>
          <a:p>
            <a:pPr marL="0" indent="0">
              <a:buNone/>
              <a:defRPr/>
            </a:pPr>
            <a:r>
              <a:rPr lang="en-US" altLang="ko-KR" sz="2400" dirty="0" smtClean="0"/>
              <a:t>World Human Rights Cities Forum</a:t>
            </a:r>
            <a:br>
              <a:rPr lang="en-US" altLang="ko-KR" sz="2400" dirty="0" smtClean="0"/>
            </a:br>
            <a:r>
              <a:rPr lang="en-US" altLang="ko-KR" sz="2400" dirty="0" smtClean="0"/>
              <a:t>	2011</a:t>
            </a:r>
          </a:p>
          <a:p>
            <a:pPr marL="0" indent="0">
              <a:buNone/>
              <a:defRPr/>
            </a:pPr>
            <a:r>
              <a:rPr lang="en-US" altLang="ko-KR" sz="2400" dirty="0" smtClean="0"/>
              <a:t>	2012 Gwangju HR Charter</a:t>
            </a:r>
          </a:p>
          <a:p>
            <a:pPr marL="0" indent="0">
              <a:buNone/>
              <a:defRPr/>
            </a:pPr>
            <a:r>
              <a:rPr lang="en-US" altLang="ko-KR" sz="2400" dirty="0"/>
              <a:t>	</a:t>
            </a:r>
            <a:r>
              <a:rPr lang="en-US" altLang="ko-KR" sz="2400" dirty="0" smtClean="0"/>
              <a:t>2013</a:t>
            </a:r>
          </a:p>
          <a:p>
            <a:pPr marL="0" indent="0">
              <a:buNone/>
              <a:defRPr/>
            </a:pPr>
            <a:r>
              <a:rPr lang="en-US" altLang="ko-KR" sz="2400" dirty="0"/>
              <a:t>	</a:t>
            </a:r>
            <a:r>
              <a:rPr lang="en-US" altLang="ko-KR" sz="2400" dirty="0" smtClean="0"/>
              <a:t>2014 </a:t>
            </a:r>
            <a:r>
              <a:rPr lang="en-US" altLang="ko-KR" sz="2400" dirty="0"/>
              <a:t>Guiding Principles of HR</a:t>
            </a:r>
            <a:endParaRPr lang="en-US" altLang="ko-KR" sz="2400" dirty="0" smtClean="0"/>
          </a:p>
          <a:p>
            <a:pPr marL="0" indent="0">
              <a:buNone/>
              <a:defRPr/>
            </a:pPr>
            <a:r>
              <a:rPr lang="en-US" altLang="ko-KR" sz="2400" dirty="0"/>
              <a:t>	</a:t>
            </a:r>
            <a:r>
              <a:rPr lang="en-US" altLang="ko-KR" sz="2400" dirty="0" smtClean="0"/>
              <a:t>2015 Human Rights Cities for All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7286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Implementation: HR Index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latinLnBrk="0">
              <a:buNone/>
            </a:pPr>
            <a:r>
              <a:rPr lang="en-US" altLang="ko-KR" dirty="0" smtClean="0"/>
              <a:t>5 HR Areas</a:t>
            </a:r>
            <a:endParaRPr lang="en-US" altLang="ko-KR" dirty="0"/>
          </a:p>
          <a:p>
            <a:pPr lvl="0" latinLnBrk="0"/>
            <a:r>
              <a:rPr lang="en-US" altLang="ko-KR" dirty="0"/>
              <a:t>Democratic Participation</a:t>
            </a:r>
          </a:p>
          <a:p>
            <a:pPr lvl="0" latinLnBrk="0"/>
            <a:r>
              <a:rPr lang="en-US" altLang="ko-KR" dirty="0"/>
              <a:t>Happy Life</a:t>
            </a:r>
          </a:p>
          <a:p>
            <a:pPr lvl="0" latinLnBrk="0"/>
            <a:r>
              <a:rPr lang="en-US" altLang="ko-KR" dirty="0"/>
              <a:t>Social Inclusion</a:t>
            </a:r>
          </a:p>
          <a:p>
            <a:pPr lvl="0" latinLnBrk="0"/>
            <a:r>
              <a:rPr lang="en-US" altLang="ko-KR" dirty="0"/>
              <a:t>Environment </a:t>
            </a:r>
            <a:r>
              <a:rPr lang="en-US" altLang="ko-KR" dirty="0" smtClean="0"/>
              <a:t>&amp; Safety</a:t>
            </a:r>
            <a:endParaRPr lang="en-US" altLang="ko-KR" dirty="0"/>
          </a:p>
          <a:p>
            <a:pPr lvl="0" latinLnBrk="0"/>
            <a:r>
              <a:rPr lang="en-US" altLang="ko-KR" dirty="0"/>
              <a:t>Creativity </a:t>
            </a:r>
            <a:r>
              <a:rPr lang="en-US" altLang="ko-KR" dirty="0" smtClean="0"/>
              <a:t>&amp; Solidarity</a:t>
            </a:r>
          </a:p>
          <a:p>
            <a:pPr marL="0" lvl="0" indent="0" latinLnBrk="0">
              <a:buNone/>
            </a:pPr>
            <a:r>
              <a:rPr lang="en-US" altLang="ko-KR" dirty="0" smtClean="0"/>
              <a:t>100 HR Indices</a:t>
            </a:r>
            <a:endParaRPr lang="en-US" altLang="ko-KR" dirty="0"/>
          </a:p>
          <a:p>
            <a:pPr lvl="0" latinLnBrk="0"/>
            <a:endParaRPr lang="en-US" altLang="ko-KR" dirty="0"/>
          </a:p>
          <a:p>
            <a:endParaRPr lang="ko-KR" altLang="en-US" dirty="0"/>
          </a:p>
        </p:txBody>
      </p:sp>
      <p:graphicFrame>
        <p:nvGraphicFramePr>
          <p:cNvPr id="4" name="차트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580355"/>
              </p:ext>
            </p:extLst>
          </p:nvPr>
        </p:nvGraphicFramePr>
        <p:xfrm>
          <a:off x="4507701" y="2780928"/>
          <a:ext cx="4211960" cy="386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051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3548" y="421768"/>
            <a:ext cx="8688931" cy="846992"/>
          </a:xfrm>
        </p:spPr>
        <p:txBody>
          <a:bodyPr/>
          <a:lstStyle/>
          <a:p>
            <a:r>
              <a:rPr lang="en-US" altLang="ko-KR" dirty="0" smtClean="0"/>
              <a:t>Implementation: People’s Council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3955" y="4869160"/>
            <a:ext cx="8006477" cy="1584176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Citizen’s agora, which began in 2001, chosen as a national model of a citizen participation in 2014</a:t>
            </a:r>
            <a:endParaRPr lang="ko-KR" altLang="en-US" dirty="0"/>
          </a:p>
        </p:txBody>
      </p:sp>
      <p:pic>
        <p:nvPicPr>
          <p:cNvPr id="48129" name="_x212605936" descr="EMB000011608c6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54" y="1700808"/>
            <a:ext cx="4550094" cy="314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04048" y="244900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8131" name="_x212607856" descr="EMB000011608c6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25899"/>
            <a:ext cx="2998788" cy="191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3" name="_x212605536" descr="EMB000011608c7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95391"/>
            <a:ext cx="2998788" cy="190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04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n-US" altLang="ko-KR" sz="4000" dirty="0" smtClean="0"/>
              <a:t>Implementation: May 18 Foundation</a:t>
            </a:r>
            <a:endParaRPr lang="ko-KR" altLang="en-US" sz="40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Established by Citizens</a:t>
            </a:r>
          </a:p>
          <a:p>
            <a:r>
              <a:rPr lang="en-US" altLang="ko-KR" dirty="0" smtClean="0"/>
              <a:t>Changed into government organization</a:t>
            </a:r>
          </a:p>
          <a:p>
            <a:r>
              <a:rPr lang="en-US" altLang="ko-KR" dirty="0" smtClean="0"/>
              <a:t>Asia Forum</a:t>
            </a:r>
          </a:p>
          <a:p>
            <a:r>
              <a:rPr lang="en-US" altLang="ko-KR" dirty="0" smtClean="0"/>
              <a:t>Gwangju Peace Prize includes Aung San </a:t>
            </a:r>
            <a:r>
              <a:rPr lang="en-US" altLang="ko-KR" dirty="0" err="1" smtClean="0"/>
              <a:t>Sukki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144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3760" cy="1143000"/>
          </a:xfrm>
        </p:spPr>
        <p:txBody>
          <a:bodyPr/>
          <a:lstStyle/>
          <a:p>
            <a:r>
              <a:rPr lang="en-US" altLang="ko-KR" dirty="0" smtClean="0"/>
              <a:t>UNESCO MOW Register in 2011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r>
              <a:rPr lang="en-US" altLang="ko-KR" b="1" dirty="0"/>
              <a:t>Human Rights Documentary Heritage 1980 Archives for the May 18th Democratic Uprising against Military Regime, in Gwangju, Republic of Korea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320" y="1669824"/>
            <a:ext cx="4417640" cy="446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4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 latinLnBrk="0"/>
            <a:r>
              <a:rPr lang="en-US" altLang="ko-KR" dirty="0"/>
              <a:t>Gwangju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International Center</a:t>
            </a:r>
            <a:endParaRPr lang="en-US" altLang="ko-K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00800" cy="2351112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ko-KR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8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7884368" cy="1143000"/>
          </a:xfrm>
        </p:spPr>
        <p:txBody>
          <a:bodyPr/>
          <a:lstStyle/>
          <a:p>
            <a:r>
              <a:rPr lang="en-US" altLang="ko-KR" dirty="0" smtClean="0"/>
              <a:t>Implementation: </a:t>
            </a:r>
            <a:br>
              <a:rPr lang="en-US" altLang="ko-KR" dirty="0" smtClean="0"/>
            </a:br>
            <a:r>
              <a:rPr lang="en-US" altLang="ko-KR" dirty="0" smtClean="0"/>
              <a:t>Gwangju </a:t>
            </a:r>
            <a:r>
              <a:rPr lang="en-US" altLang="ko-KR" dirty="0"/>
              <a:t>International Center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ko-KR" dirty="0" smtClean="0"/>
              <a:t>NPO </a:t>
            </a:r>
            <a:br>
              <a:rPr lang="en-US" altLang="ko-KR" dirty="0" smtClean="0"/>
            </a:br>
            <a:r>
              <a:rPr lang="en-US" altLang="ko-KR" dirty="0" smtClean="0"/>
              <a:t>with 3 international out of 15 full-timers</a:t>
            </a:r>
          </a:p>
          <a:p>
            <a:r>
              <a:rPr lang="en-US" altLang="ko-KR" dirty="0" smtClean="0"/>
              <a:t>Fee paying member: </a:t>
            </a:r>
            <a:r>
              <a:rPr lang="en-US" altLang="ko-KR" dirty="0"/>
              <a:t>1,000 </a:t>
            </a:r>
            <a:endParaRPr lang="en-US" altLang="ko-KR" dirty="0" smtClean="0"/>
          </a:p>
          <a:p>
            <a:r>
              <a:rPr lang="en-US" altLang="ko-KR" dirty="0" smtClean="0"/>
              <a:t>Annual expenditure: $500,000</a:t>
            </a:r>
            <a:br>
              <a:rPr lang="en-US" altLang="ko-KR" dirty="0" smtClean="0"/>
            </a:br>
            <a:r>
              <a:rPr lang="en-US" altLang="ko-KR" dirty="0" smtClean="0"/>
              <a:t>City Hall support: 16%</a:t>
            </a:r>
          </a:p>
          <a:p>
            <a:r>
              <a:rPr lang="en-US" altLang="ko-KR" dirty="0" smtClean="0"/>
              <a:t>Foreigners participation</a:t>
            </a:r>
            <a:br>
              <a:rPr lang="en-US" altLang="ko-KR" dirty="0" smtClean="0"/>
            </a:br>
            <a:r>
              <a:rPr lang="en-US" altLang="ko-KR" dirty="0" smtClean="0"/>
              <a:t>- Membership </a:t>
            </a:r>
            <a:r>
              <a:rPr lang="en-US" altLang="ko-KR" dirty="0" smtClean="0"/>
              <a:t>fee</a:t>
            </a:r>
            <a:br>
              <a:rPr lang="en-US" altLang="ko-KR" dirty="0" smtClean="0"/>
            </a:br>
            <a:r>
              <a:rPr lang="en-US" altLang="ko-KR" dirty="0" smtClean="0"/>
              <a:t>- Volunteer </a:t>
            </a:r>
            <a:r>
              <a:rPr lang="en-US" altLang="ko-KR" dirty="0" err="1" smtClean="0"/>
              <a:t>serviceS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688" y="92076"/>
            <a:ext cx="2947416" cy="877824"/>
          </a:xfrm>
          <a:prstGeom prst="rect">
            <a:avLst/>
          </a:prstGeom>
        </p:spPr>
      </p:pic>
      <p:graphicFrame>
        <p:nvGraphicFramePr>
          <p:cNvPr id="5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743398"/>
              </p:ext>
            </p:extLst>
          </p:nvPr>
        </p:nvGraphicFramePr>
        <p:xfrm>
          <a:off x="4860032" y="3145401"/>
          <a:ext cx="4572000" cy="3745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191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29" y="785798"/>
            <a:ext cx="8229600" cy="1143000"/>
          </a:xfrm>
        </p:spPr>
        <p:txBody>
          <a:bodyPr/>
          <a:lstStyle/>
          <a:p>
            <a:r>
              <a:rPr lang="en-US" altLang="ko-KR" b="1" dirty="0" smtClean="0"/>
              <a:t>Outline</a:t>
            </a:r>
            <a:endParaRPr lang="ko-KR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2276872"/>
            <a:ext cx="6389332" cy="358387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altLang="ko-KR" sz="2800" dirty="0" smtClean="0"/>
              <a:t>Context: South Korea</a:t>
            </a:r>
          </a:p>
          <a:p>
            <a:pPr marL="514350" indent="-514350">
              <a:buAutoNum type="arabicPeriod"/>
            </a:pPr>
            <a:r>
              <a:rPr lang="en-US" altLang="ko-KR" sz="2800" dirty="0" smtClean="0"/>
              <a:t>Context: Gwangju City</a:t>
            </a:r>
          </a:p>
          <a:p>
            <a:pPr marL="514350" indent="-514350">
              <a:buAutoNum type="arabicPeriod"/>
            </a:pPr>
            <a:r>
              <a:rPr lang="en-US" altLang="ko-KR" sz="2800" dirty="0" smtClean="0"/>
              <a:t>Gwangju as a HR City</a:t>
            </a:r>
            <a:br>
              <a:rPr lang="en-US" altLang="ko-KR" sz="2800" dirty="0" smtClean="0"/>
            </a:br>
            <a:r>
              <a:rPr lang="en-US" altLang="ko-KR" sz="2800" dirty="0" smtClean="0"/>
              <a:t>Implementation </a:t>
            </a:r>
            <a:r>
              <a:rPr lang="en-US" altLang="ko-KR" sz="2800" dirty="0" smtClean="0"/>
              <a:t>of the Principle</a:t>
            </a:r>
          </a:p>
          <a:p>
            <a:pPr marL="514350" indent="-514350">
              <a:buAutoNum type="arabicPeriod"/>
            </a:pPr>
            <a:r>
              <a:rPr lang="en-US" altLang="ko-KR" sz="2800" dirty="0" smtClean="0"/>
              <a:t>Gwangju International Center</a:t>
            </a:r>
            <a:br>
              <a:rPr lang="en-US" altLang="ko-KR" sz="2800" dirty="0" smtClean="0"/>
            </a:br>
            <a:r>
              <a:rPr lang="en-US" altLang="ko-KR" sz="2800" dirty="0" smtClean="0"/>
              <a:t>Vision of a Human Rights </a:t>
            </a:r>
            <a:r>
              <a:rPr lang="en-US" altLang="ko-KR" sz="2800" dirty="0" smtClean="0"/>
              <a:t>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7" y="44624"/>
            <a:ext cx="3411814" cy="101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5" descr="talk2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5885" y="1724592"/>
            <a:ext cx="2476882" cy="1857662"/>
          </a:xfrm>
          <a:prstGeom prst="rect">
            <a:avLst/>
          </a:prstGeom>
        </p:spPr>
      </p:pic>
      <p:pic>
        <p:nvPicPr>
          <p:cNvPr id="7" name="그림 6" descr="GIC 투어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60635" y="3617051"/>
            <a:ext cx="2525969" cy="1417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635" y="5070176"/>
            <a:ext cx="2564305" cy="178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5" y="4920875"/>
            <a:ext cx="3008057" cy="193712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941168"/>
            <a:ext cx="3375495" cy="1900504"/>
          </a:xfrm>
          <a:prstGeom prst="rect">
            <a:avLst/>
          </a:prstGeom>
        </p:spPr>
      </p:pic>
      <p:pic>
        <p:nvPicPr>
          <p:cNvPr id="14" name="Picture 2" descr="G:\PRINTED FILES\2013\#133 March 2013\GN March 2013_re_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" y="2420888"/>
            <a:ext cx="1799071" cy="246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lh6.googleusercontent.com/-ajCPaWqShr4/TrnYEf2LhcI/AAAAAAAABdY/_9T-eCXDaXo/s800/DSC_718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624"/>
            <a:ext cx="2465975" cy="163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743" y="2362081"/>
            <a:ext cx="2444956" cy="162923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349" y="3535486"/>
            <a:ext cx="2207535" cy="14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227" y="940951"/>
            <a:ext cx="2301658" cy="172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0" y="1019631"/>
            <a:ext cx="1272139" cy="137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21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Visions of Gwangju </a:t>
            </a:r>
            <a:br>
              <a:rPr lang="en-US" altLang="ko-KR" dirty="0" smtClean="0"/>
            </a:br>
            <a:r>
              <a:rPr lang="en-US" altLang="ko-KR" dirty="0" smtClean="0"/>
              <a:t>As a Human Rights City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6916" y="1700808"/>
            <a:ext cx="8229600" cy="4525963"/>
          </a:xfrm>
        </p:spPr>
        <p:txBody>
          <a:bodyPr/>
          <a:lstStyle/>
          <a:p>
            <a:r>
              <a:rPr lang="en-US" altLang="ko-KR" dirty="0" smtClean="0"/>
              <a:t>Raising the awareness of HR among younger generation in</a:t>
            </a:r>
            <a:r>
              <a:rPr lang="ko-KR" altLang="en-US" smtClean="0"/>
              <a:t> </a:t>
            </a:r>
            <a:r>
              <a:rPr lang="en-US" altLang="ko-KR" dirty="0" smtClean="0"/>
              <a:t>low intensity activism</a:t>
            </a:r>
          </a:p>
          <a:p>
            <a:r>
              <a:rPr lang="en-US" altLang="ko-KR" dirty="0" smtClean="0"/>
              <a:t>Learning from precedents of other parts of the world</a:t>
            </a:r>
          </a:p>
          <a:p>
            <a:pPr>
              <a:tabLst>
                <a:tab pos="5287963" algn="l"/>
              </a:tabLst>
            </a:pPr>
            <a:r>
              <a:rPr lang="en-US" altLang="ko-KR" dirty="0" smtClean="0"/>
              <a:t>Promoting the network of </a:t>
            </a:r>
            <a:br>
              <a:rPr lang="en-US" altLang="ko-KR" dirty="0" smtClean="0"/>
            </a:br>
            <a:r>
              <a:rPr lang="en-US" altLang="ko-KR" dirty="0" smtClean="0"/>
              <a:t>- Human Rights Cities in Korea</a:t>
            </a:r>
            <a:br>
              <a:rPr lang="en-US" altLang="ko-KR" dirty="0" smtClean="0"/>
            </a:br>
            <a:r>
              <a:rPr lang="en-US" altLang="ko-KR" dirty="0" smtClean="0"/>
              <a:t>- Human </a:t>
            </a:r>
            <a:r>
              <a:rPr lang="en-US" altLang="ko-KR" dirty="0"/>
              <a:t>Rights Cities in Asia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302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 latinLnBrk="0"/>
            <a:r>
              <a:rPr lang="en-US" altLang="ko-KR" dirty="0"/>
              <a:t>South </a:t>
            </a:r>
            <a:r>
              <a:rPr lang="en-US" altLang="ko-KR" dirty="0" smtClean="0"/>
              <a:t>Korea &amp;</a:t>
            </a:r>
            <a:br>
              <a:rPr lang="en-US" altLang="ko-KR" dirty="0" smtClean="0"/>
            </a:br>
            <a:r>
              <a:rPr lang="en-US" altLang="ko-KR" dirty="0" smtClean="0"/>
              <a:t>Human Rights</a:t>
            </a:r>
            <a:endParaRPr lang="en-US" altLang="ko-K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00800" cy="2351112"/>
          </a:xfrm>
        </p:spPr>
        <p:txBody>
          <a:bodyPr/>
          <a:lstStyle/>
          <a:p>
            <a:pPr algn="l"/>
            <a:endParaRPr lang="en-US" altLang="ko-KR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S. Korea Country Facts: </a:t>
            </a:r>
            <a:r>
              <a:rPr lang="en-US" altLang="ko-KR" sz="2400" dirty="0" smtClean="0"/>
              <a:t>World Bank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b="1" dirty="0" smtClean="0"/>
              <a:t>Population</a:t>
            </a:r>
            <a:r>
              <a:rPr lang="en-US" altLang="ko-KR" sz="2400" b="1" dirty="0"/>
              <a:t>: </a:t>
            </a:r>
            <a:r>
              <a:rPr lang="en-US" altLang="ko-KR" sz="2400" dirty="0"/>
              <a:t>48,754,657 (July 2011 est.)</a:t>
            </a:r>
            <a:endParaRPr lang="ko-KR" altLang="ko-KR" sz="2400"/>
          </a:p>
          <a:p>
            <a:r>
              <a:rPr lang="en-US" altLang="ko-KR" sz="2400" b="1" dirty="0" smtClean="0"/>
              <a:t>Area</a:t>
            </a:r>
            <a:r>
              <a:rPr lang="en-US" altLang="ko-KR" sz="2400" b="1" dirty="0"/>
              <a:t>: </a:t>
            </a:r>
            <a:r>
              <a:rPr lang="en-US" altLang="ko-KR" sz="2400" dirty="0"/>
              <a:t>99,720 sq. km.</a:t>
            </a:r>
            <a:endParaRPr lang="ko-KR" altLang="ko-KR" sz="2400"/>
          </a:p>
          <a:p>
            <a:r>
              <a:rPr lang="en-US" altLang="ko-KR" sz="2400" b="1" dirty="0"/>
              <a:t>Ethnic groups: </a:t>
            </a:r>
            <a:r>
              <a:rPr lang="en-US" altLang="ko-KR" sz="2400" dirty="0" smtClean="0"/>
              <a:t>Korean (99%)</a:t>
            </a:r>
            <a:endParaRPr lang="ko-KR" altLang="ko-KR" sz="2400"/>
          </a:p>
          <a:p>
            <a:r>
              <a:rPr lang="en-US" altLang="ko-KR" sz="2400" b="1" dirty="0"/>
              <a:t>Languages: </a:t>
            </a:r>
            <a:r>
              <a:rPr lang="en-US" altLang="ko-KR" sz="2400" dirty="0"/>
              <a:t>Korean, English </a:t>
            </a:r>
            <a:r>
              <a:rPr lang="en-US" altLang="ko-KR" sz="2400" dirty="0" smtClean="0"/>
              <a:t>taught</a:t>
            </a:r>
            <a:endParaRPr lang="ko-KR" altLang="ko-KR" sz="2400"/>
          </a:p>
          <a:p>
            <a:r>
              <a:rPr lang="en-US" altLang="ko-KR" sz="2400" b="1" dirty="0"/>
              <a:t>Religions: </a:t>
            </a:r>
            <a:r>
              <a:rPr lang="en-US" altLang="ko-KR" sz="2400" dirty="0"/>
              <a:t> (1995 census)</a:t>
            </a:r>
            <a:r>
              <a:rPr lang="en-US" altLang="ko-KR" sz="2400" b="1" dirty="0" smtClean="0"/>
              <a:t/>
            </a:r>
            <a:br>
              <a:rPr lang="en-US" altLang="ko-KR" sz="2400" b="1" dirty="0" smtClean="0"/>
            </a:br>
            <a:r>
              <a:rPr lang="en-US" altLang="ko-KR" sz="2400" dirty="0"/>
              <a:t>Buddhist </a:t>
            </a:r>
            <a:r>
              <a:rPr lang="en-US" altLang="ko-KR" sz="2400" dirty="0" smtClean="0"/>
              <a:t>		23.2%</a:t>
            </a:r>
            <a:br>
              <a:rPr lang="en-US" altLang="ko-KR" sz="2400" dirty="0" smtClean="0"/>
            </a:br>
            <a:r>
              <a:rPr lang="en-US" altLang="ko-KR" sz="2400" dirty="0" smtClean="0"/>
              <a:t>Protestant 	19.7%		Catholic 	 6.6%</a:t>
            </a:r>
            <a:br>
              <a:rPr lang="en-US" altLang="ko-KR" sz="2400" dirty="0" smtClean="0"/>
            </a:br>
            <a:r>
              <a:rPr lang="en-US" altLang="ko-KR" sz="2400" dirty="0" smtClean="0"/>
              <a:t>Others		 1.3%		None 		49.3%</a:t>
            </a:r>
            <a:endParaRPr lang="ko-KR" altLang="ko-KR" sz="2400"/>
          </a:p>
          <a:p>
            <a:r>
              <a:rPr lang="en-US" altLang="ko-KR" sz="2400" b="1" dirty="0"/>
              <a:t>Literacy: </a:t>
            </a:r>
            <a:r>
              <a:rPr lang="en-US" altLang="ko-KR" sz="2400" b="1" dirty="0" smtClean="0"/>
              <a:t>		</a:t>
            </a:r>
            <a:r>
              <a:rPr lang="en-US" altLang="ko-KR" sz="2400" dirty="0" smtClean="0"/>
              <a:t>97.9</a:t>
            </a:r>
            <a:r>
              <a:rPr lang="en-US" altLang="ko-KR" sz="2400" dirty="0"/>
              <a:t>% (2002)</a:t>
            </a:r>
            <a:endParaRPr lang="ko-KR" altLang="ko-KR" sz="2400"/>
          </a:p>
          <a:p>
            <a:r>
              <a:rPr lang="en-US" altLang="ko-KR" sz="2400" b="1" dirty="0"/>
              <a:t>Urbanization: </a:t>
            </a:r>
            <a:r>
              <a:rPr lang="en-US" altLang="ko-KR" sz="2400" b="1" dirty="0" smtClean="0"/>
              <a:t>	</a:t>
            </a:r>
            <a:r>
              <a:rPr lang="en-US" altLang="ko-KR" sz="2400" dirty="0" smtClean="0"/>
              <a:t>83</a:t>
            </a:r>
            <a:r>
              <a:rPr lang="en-US" altLang="ko-KR" sz="2400" dirty="0"/>
              <a:t>% (2010)</a:t>
            </a:r>
            <a:endParaRPr lang="ko-KR" altLang="ko-KR" sz="2400"/>
          </a:p>
          <a:p>
            <a:r>
              <a:rPr lang="en-US" altLang="ko-KR" sz="2400" b="1" dirty="0" smtClean="0"/>
              <a:t>Access </a:t>
            </a:r>
            <a:r>
              <a:rPr lang="en-US" altLang="ko-KR" sz="2400" b="1" dirty="0"/>
              <a:t>to Improved Water Sources: </a:t>
            </a:r>
            <a:r>
              <a:rPr lang="en-US" altLang="ko-KR" sz="2400" dirty="0"/>
              <a:t>100% (2009</a:t>
            </a:r>
            <a:r>
              <a:rPr lang="en-US" altLang="ko-KR" sz="2400" dirty="0" smtClean="0"/>
              <a:t>)</a:t>
            </a:r>
            <a:endParaRPr lang="ko-KR" altLang="ko-KR" sz="2400"/>
          </a:p>
        </p:txBody>
      </p:sp>
    </p:spTree>
    <p:extLst>
      <p:ext uri="{BB962C8B-B14F-4D97-AF65-F5344CB8AC3E}">
        <p14:creationId xmlns:p14="http://schemas.microsoft.com/office/powerpoint/2010/main" val="216641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S. Korea </a:t>
            </a:r>
            <a:r>
              <a:rPr lang="en-US" altLang="ko-KR" dirty="0" smtClean="0"/>
              <a:t>and Gwangju Map</a:t>
            </a:r>
            <a:endParaRPr lang="ko-KR" altLang="en-US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1449281"/>
            <a:ext cx="6984776" cy="5302886"/>
          </a:xfrm>
        </p:spPr>
      </p:pic>
    </p:spTree>
    <p:extLst>
      <p:ext uri="{BB962C8B-B14F-4D97-AF65-F5344CB8AC3E}">
        <p14:creationId xmlns:p14="http://schemas.microsoft.com/office/powerpoint/2010/main" val="414959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Gwangju Facts</a:t>
            </a:r>
            <a:endParaRPr lang="ko-KR" altLang="en-US" dirty="0"/>
          </a:p>
        </p:txBody>
      </p:sp>
      <p:sp>
        <p:nvSpPr>
          <p:cNvPr id="11" name="내용 개체 틀 10"/>
          <p:cNvSpPr>
            <a:spLocks noGrp="1"/>
          </p:cNvSpPr>
          <p:nvPr>
            <p:ph idx="1"/>
          </p:nvPr>
        </p:nvSpPr>
        <p:spPr>
          <a:xfrm>
            <a:off x="251520" y="1844824"/>
            <a:ext cx="4970707" cy="4525963"/>
          </a:xfrm>
        </p:spPr>
        <p:txBody>
          <a:bodyPr/>
          <a:lstStyle/>
          <a:p>
            <a:r>
              <a:rPr lang="en-US" altLang="ko-KR" dirty="0" smtClean="0"/>
              <a:t>330Km South of Seoul</a:t>
            </a:r>
          </a:p>
          <a:p>
            <a:r>
              <a:rPr lang="en-US" altLang="ko-KR" dirty="0" smtClean="0"/>
              <a:t>1.5 million</a:t>
            </a:r>
          </a:p>
          <a:p>
            <a:r>
              <a:rPr lang="en-US" altLang="ko-KR" dirty="0"/>
              <a:t>City of Light (translation)</a:t>
            </a:r>
            <a:endParaRPr lang="en-US" altLang="ko-KR" dirty="0" smtClean="0"/>
          </a:p>
          <a:p>
            <a:r>
              <a:rPr lang="en-US" altLang="ko-KR" b="1" dirty="0" smtClean="0"/>
              <a:t>Kia</a:t>
            </a:r>
            <a:r>
              <a:rPr lang="en-US" altLang="ko-KR" dirty="0" smtClean="0"/>
              <a:t> motors producing</a:t>
            </a:r>
            <a:br>
              <a:rPr lang="en-US" altLang="ko-KR" dirty="0" smtClean="0"/>
            </a:br>
            <a:r>
              <a:rPr lang="en-US" altLang="ko-KR" dirty="0" smtClean="0"/>
              <a:t>600,000 cars/year</a:t>
            </a:r>
            <a:br>
              <a:rPr lang="en-US" altLang="ko-KR" dirty="0" smtClean="0"/>
            </a:br>
            <a:r>
              <a:rPr lang="en-US" altLang="ko-KR" b="1" dirty="0" err="1" smtClean="0"/>
              <a:t>Kumho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Tyres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Samsung, LG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50301"/>
            <a:ext cx="3900158" cy="417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6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Rebel </a:t>
            </a:r>
            <a:r>
              <a:rPr lang="en-US" altLang="ko-KR" dirty="0" smtClean="0"/>
              <a:t>City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18356" y="1556792"/>
            <a:ext cx="8507288" cy="4525963"/>
          </a:xfrm>
        </p:spPr>
        <p:txBody>
          <a:bodyPr/>
          <a:lstStyle/>
          <a:p>
            <a:pPr latinLnBrk="0"/>
            <a:r>
              <a:rPr lang="en-US" altLang="ko-KR" dirty="0"/>
              <a:t>1929 </a:t>
            </a:r>
            <a:r>
              <a:rPr lang="en-US" altLang="ko-KR" dirty="0" smtClean="0"/>
              <a:t>Student </a:t>
            </a:r>
            <a:r>
              <a:rPr lang="en-US" altLang="ko-KR" dirty="0"/>
              <a:t>Independence </a:t>
            </a:r>
            <a:r>
              <a:rPr lang="en-US" altLang="ko-KR" dirty="0" smtClean="0"/>
              <a:t>Movement: 1 of </a:t>
            </a:r>
            <a:r>
              <a:rPr lang="en-US" altLang="ko-KR" dirty="0"/>
              <a:t>the </a:t>
            </a:r>
            <a:r>
              <a:rPr lang="en-US" altLang="ko-KR" dirty="0" smtClean="0"/>
              <a:t>2 major uprisings for independence</a:t>
            </a:r>
          </a:p>
          <a:p>
            <a:pPr latinLnBrk="0"/>
            <a:r>
              <a:rPr lang="en-US" altLang="ko-KR" dirty="0" smtClean="0"/>
              <a:t>1980 May Uprising: </a:t>
            </a:r>
            <a:br>
              <a:rPr lang="en-US" altLang="ko-KR" dirty="0" smtClean="0"/>
            </a:br>
            <a:r>
              <a:rPr lang="en-US" altLang="ko-KR" dirty="0" smtClean="0"/>
              <a:t>one of 2 major uprisings for democracy </a:t>
            </a:r>
          </a:p>
          <a:p>
            <a:pPr latinLnBrk="0"/>
            <a:r>
              <a:rPr lang="en-US" altLang="ko-KR" dirty="0" smtClean="0"/>
              <a:t>Progressive party’s </a:t>
            </a:r>
            <a:r>
              <a:rPr lang="en-US" altLang="ko-KR" dirty="0"/>
              <a:t>strong </a:t>
            </a:r>
            <a:r>
              <a:rPr lang="en-US" altLang="ko-KR" dirty="0" smtClean="0"/>
              <a:t>hold</a:t>
            </a:r>
            <a:br>
              <a:rPr lang="en-US" altLang="ko-KR" dirty="0" smtClean="0"/>
            </a:br>
            <a:r>
              <a:rPr lang="en-US" altLang="ko-KR" dirty="0" smtClean="0"/>
              <a:t>- Kim </a:t>
            </a:r>
            <a:r>
              <a:rPr lang="en-US" altLang="ko-KR" dirty="0" err="1" smtClean="0"/>
              <a:t>Daejung</a:t>
            </a:r>
            <a:r>
              <a:rPr lang="en-US" altLang="ko-KR" dirty="0" smtClean="0"/>
              <a:t> </a:t>
            </a:r>
            <a:r>
              <a:rPr lang="en-US" altLang="ko-KR" dirty="0"/>
              <a:t>(1998-2003)’s power </a:t>
            </a:r>
            <a:r>
              <a:rPr lang="en-US" altLang="ko-KR" dirty="0" smtClean="0"/>
              <a:t>base</a:t>
            </a:r>
            <a:br>
              <a:rPr lang="en-US" altLang="ko-KR" dirty="0" smtClean="0"/>
            </a:br>
            <a:r>
              <a:rPr lang="en-US" altLang="ko-KR" dirty="0" smtClean="0"/>
              <a:t>- 90</a:t>
            </a:r>
            <a:r>
              <a:rPr lang="en-US" altLang="ko-KR" dirty="0"/>
              <a:t>% to the </a:t>
            </a:r>
            <a:r>
              <a:rPr lang="en-US" altLang="ko-KR" dirty="0" smtClean="0"/>
              <a:t>candidates </a:t>
            </a:r>
            <a:r>
              <a:rPr lang="en-US" altLang="ko-KR" dirty="0"/>
              <a:t>of </a:t>
            </a:r>
            <a:r>
              <a:rPr lang="en-US" altLang="ko-KR" dirty="0" smtClean="0"/>
              <a:t>democrats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5755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Culture </a:t>
            </a:r>
            <a:r>
              <a:rPr lang="en-US" altLang="ko-KR" dirty="0" smtClean="0"/>
              <a:t>City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atinLnBrk="0"/>
            <a:r>
              <a:rPr lang="en-US" altLang="ko-KR" dirty="0" smtClean="0"/>
              <a:t>Asia </a:t>
            </a:r>
            <a:r>
              <a:rPr lang="en-US" altLang="ko-KR" dirty="0"/>
              <a:t>Cultural Complex </a:t>
            </a:r>
            <a:r>
              <a:rPr lang="en-US" altLang="ko-KR" dirty="0" smtClean="0"/>
              <a:t>constructed by central government with $4 billion</a:t>
            </a:r>
            <a:endParaRPr lang="en-US" altLang="ko-KR" dirty="0"/>
          </a:p>
          <a:p>
            <a:pPr latinLnBrk="0"/>
            <a:r>
              <a:rPr lang="en-US" altLang="ko-KR" dirty="0" smtClean="0"/>
              <a:t>Gwangju Biennale is one </a:t>
            </a:r>
            <a:r>
              <a:rPr lang="en-US" altLang="ko-KR" dirty="0"/>
              <a:t>of the </a:t>
            </a:r>
            <a:r>
              <a:rPr lang="en-US" altLang="ko-KR" dirty="0" smtClean="0"/>
              <a:t>five major </a:t>
            </a:r>
            <a:r>
              <a:rPr lang="en-US" altLang="ko-KR" dirty="0"/>
              <a:t>Art Biennale </a:t>
            </a:r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95" y="3310358"/>
            <a:ext cx="4003125" cy="249490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170" y="3310359"/>
            <a:ext cx="3787811" cy="249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4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/>
          <a:lstStyle/>
          <a:p>
            <a:pPr algn="l"/>
            <a:r>
              <a:rPr lang="en-US" altLang="ko-KR" sz="4000" dirty="0" smtClean="0"/>
              <a:t>Asia Culture Complex in Comparison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5835650"/>
              </p:ext>
            </p:extLst>
          </p:nvPr>
        </p:nvGraphicFramePr>
        <p:xfrm>
          <a:off x="251519" y="3717032"/>
          <a:ext cx="8640960" cy="2520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121"/>
                <a:gridCol w="2016224"/>
                <a:gridCol w="1944216"/>
                <a:gridCol w="1728192"/>
                <a:gridCol w="1872207"/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spc="0" dirty="0">
                          <a:effectLst/>
                        </a:rPr>
                        <a:t>Georges Pompidou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u="none" strike="noStrike" spc="0" dirty="0" smtClean="0">
                          <a:effectLst/>
                        </a:rPr>
                        <a:t>Sydney</a:t>
                      </a:r>
                      <a:endParaRPr lang="en-US" sz="1600" b="1" u="none" strike="noStrike" spc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600" b="1" u="none" strike="noStrike" spc="0" dirty="0" smtClean="0">
                          <a:effectLst/>
                        </a:rPr>
                        <a:t>Opera </a:t>
                      </a:r>
                      <a:r>
                        <a:rPr lang="en-US" sz="1600" b="1" u="none" strike="noStrike" spc="0" dirty="0">
                          <a:effectLst/>
                        </a:rPr>
                        <a:t>House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u="none" strike="noStrike" dirty="0" smtClean="0">
                          <a:effectLst/>
                        </a:rPr>
                        <a:t>Barcelona</a:t>
                      </a:r>
                    </a:p>
                    <a:p>
                      <a:pPr algn="ctr" fontAlgn="ctr"/>
                      <a:r>
                        <a:rPr lang="en-US" sz="1600" b="1" u="none" strike="noStrike" dirty="0" err="1" smtClean="0">
                          <a:effectLst/>
                        </a:rPr>
                        <a:t>Sagrada</a:t>
                      </a:r>
                      <a:r>
                        <a:rPr lang="en-US" sz="1600" b="1" u="none" strike="noStrike" dirty="0" smtClean="0">
                          <a:effectLst/>
                        </a:rPr>
                        <a:t> </a:t>
                      </a:r>
                      <a:r>
                        <a:rPr lang="en-US" sz="1600" b="1" u="none" strike="noStrike" dirty="0" err="1" smtClean="0">
                          <a:effectLst/>
                        </a:rPr>
                        <a:t>Família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Gwangju</a:t>
                      </a: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 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Culture Complex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Period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spc="0">
                          <a:effectLst/>
                        </a:rPr>
                        <a:t>1971 - 1977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1957 - 1973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1883 - 2026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2004 - 2015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spc="0" dirty="0" smtClean="0">
                          <a:effectLst/>
                        </a:rPr>
                        <a:t>Cost</a:t>
                      </a:r>
                      <a:r>
                        <a:rPr lang="en-US" sz="1600" b="1" u="none" strike="noStrike" spc="0" baseline="0" dirty="0" smtClean="0">
                          <a:effectLst/>
                        </a:rPr>
                        <a:t> </a:t>
                      </a:r>
                      <a:r>
                        <a:rPr lang="en-US" sz="1600" b="1" u="none" strike="noStrike" spc="0" dirty="0" smtClean="0">
                          <a:effectLst/>
                        </a:rPr>
                        <a:t>$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spc="0" dirty="0">
                          <a:effectLst/>
                        </a:rPr>
                        <a:t>100,000,000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70,000,000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spc="0" dirty="0">
                          <a:effectLst/>
                        </a:rPr>
                        <a:t>2,860,000,000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700,000,000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Visitors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spc="0" dirty="0" smtClean="0">
                          <a:effectLst/>
                        </a:rPr>
                        <a:t>3</a:t>
                      </a:r>
                      <a:r>
                        <a:rPr lang="en-US" altLang="ko-KR" sz="1600" u="none" strike="noStrike" spc="0" baseline="0" dirty="0" smtClean="0">
                          <a:effectLst/>
                        </a:rPr>
                        <a:t> million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1.2 </a:t>
                      </a:r>
                      <a:r>
                        <a:rPr lang="en-US" altLang="ko-KR" sz="1600" u="none" strike="noStrike" spc="0" baseline="0" dirty="0" smtClean="0">
                          <a:effectLst/>
                        </a:rPr>
                        <a:t>million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2.5</a:t>
                      </a:r>
                      <a:r>
                        <a:rPr lang="ko-KR" altLang="en-US" sz="1600" u="none" strike="noStrike" smtClean="0">
                          <a:effectLst/>
                        </a:rPr>
                        <a:t> </a:t>
                      </a:r>
                      <a:r>
                        <a:rPr lang="en-US" altLang="ko-KR" sz="1600" u="none" strike="noStrike" spc="0" baseline="0" dirty="0" smtClean="0">
                          <a:effectLst/>
                        </a:rPr>
                        <a:t>million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?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Population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spc="0" dirty="0">
                          <a:effectLst/>
                        </a:rPr>
                        <a:t>2.3 </a:t>
                      </a:r>
                      <a:r>
                        <a:rPr lang="en-US" altLang="ko-KR" sz="1600" u="none" strike="noStrike" spc="0" baseline="0" dirty="0" smtClean="0">
                          <a:effectLst/>
                        </a:rPr>
                        <a:t>million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4.4 </a:t>
                      </a:r>
                      <a:r>
                        <a:rPr lang="en-US" altLang="ko-KR" sz="1600" u="none" strike="noStrike" spc="0" baseline="0" dirty="0" smtClean="0">
                          <a:effectLst/>
                        </a:rPr>
                        <a:t>million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1.6</a:t>
                      </a:r>
                      <a:r>
                        <a:rPr lang="ko-KR" altLang="en-US" sz="1600" u="none" strike="noStrike" smtClean="0">
                          <a:effectLst/>
                        </a:rPr>
                        <a:t> </a:t>
                      </a:r>
                      <a:r>
                        <a:rPr lang="en-US" altLang="ko-KR" sz="1600" u="none" strike="noStrike" spc="0" baseline="0" dirty="0" smtClean="0">
                          <a:effectLst/>
                        </a:rPr>
                        <a:t>million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1.5</a:t>
                      </a:r>
                      <a:r>
                        <a:rPr lang="ko-KR" altLang="en-US" sz="1600" u="none" strike="noStrike" smtClean="0">
                          <a:effectLst/>
                        </a:rPr>
                        <a:t> </a:t>
                      </a:r>
                      <a:r>
                        <a:rPr lang="en-US" altLang="ko-KR" sz="1600" u="none" strike="noStrike" spc="0" baseline="0" dirty="0" smtClean="0">
                          <a:effectLst/>
                        </a:rPr>
                        <a:t>million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8129" name="_x472629944" descr="EMB0000069ca6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16" y="1604927"/>
            <a:ext cx="2069792" cy="151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Sydney Opera Hou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158" y="1619575"/>
            <a:ext cx="1604151" cy="151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6" descr="http://upload.wikimedia.org/wikipedia/commons/thumb/5/5f/Sagfampassion.jpg/1024px-Sagfampassi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659" y="1590349"/>
            <a:ext cx="1810962" cy="156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6" name="Picture 8" descr="http://www.e-architect.co.uk/images/jpgs/korea/asian_culture_complex_sgla090309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904" y="1590348"/>
            <a:ext cx="2221486" cy="156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78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5424</TotalTime>
  <Words>613</Words>
  <Application>Microsoft Office PowerPoint</Application>
  <PresentationFormat>화면 슬라이드 쇼(4:3)</PresentationFormat>
  <Paragraphs>134</Paragraphs>
  <Slides>21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7" baseType="lpstr">
      <vt:lpstr>굴림</vt:lpstr>
      <vt:lpstr>맑은 고딕</vt:lpstr>
      <vt:lpstr>새굴림</vt:lpstr>
      <vt:lpstr>Arial</vt:lpstr>
      <vt:lpstr>Calibri</vt:lpstr>
      <vt:lpstr>Office 테마</vt:lpstr>
      <vt:lpstr>PowerPoint 프레젠테이션</vt:lpstr>
      <vt:lpstr>Outline</vt:lpstr>
      <vt:lpstr>South Korea &amp; Human Rights</vt:lpstr>
      <vt:lpstr>S. Korea Country Facts: World Bank</vt:lpstr>
      <vt:lpstr>S. Korea and Gwangju Map</vt:lpstr>
      <vt:lpstr>Gwangju Facts</vt:lpstr>
      <vt:lpstr>Rebel City</vt:lpstr>
      <vt:lpstr>Culture City</vt:lpstr>
      <vt:lpstr>Asia Culture Complex in Comparison</vt:lpstr>
      <vt:lpstr>Local Autonomy and Human R</vt:lpstr>
      <vt:lpstr>Gwangju  as a Human Rights City</vt:lpstr>
      <vt:lpstr>Guiding Principles of HR</vt:lpstr>
      <vt:lpstr>Implementation in systems</vt:lpstr>
      <vt:lpstr>Implementation: HR Index</vt:lpstr>
      <vt:lpstr>Implementation: People’s Council</vt:lpstr>
      <vt:lpstr>Implementation: May 18 Foundation</vt:lpstr>
      <vt:lpstr>UNESCO MOW Register in 2011</vt:lpstr>
      <vt:lpstr>Gwangju  International Center</vt:lpstr>
      <vt:lpstr>Implementation:  Gwangju International Center</vt:lpstr>
      <vt:lpstr>PowerPoint 프레젠테이션</vt:lpstr>
      <vt:lpstr>Visions of Gwangju  As a Human Rights City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Gyonggu</cp:lastModifiedBy>
  <cp:revision>630</cp:revision>
  <dcterms:created xsi:type="dcterms:W3CDTF">2010-09-30T08:41:29Z</dcterms:created>
  <dcterms:modified xsi:type="dcterms:W3CDTF">2014-11-13T01:06:33Z</dcterms:modified>
</cp:coreProperties>
</file>